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88" r:id="rId3"/>
    <p:sldId id="291" r:id="rId4"/>
    <p:sldId id="284" r:id="rId5"/>
    <p:sldId id="285" r:id="rId6"/>
    <p:sldId id="293" r:id="rId7"/>
    <p:sldId id="286" r:id="rId8"/>
    <p:sldId id="294" r:id="rId9"/>
    <p:sldId id="297" r:id="rId10"/>
    <p:sldId id="295" r:id="rId11"/>
    <p:sldId id="279" r:id="rId12"/>
    <p:sldId id="296" r:id="rId13"/>
    <p:sldId id="282" r:id="rId14"/>
    <p:sldId id="283" r:id="rId15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7"/>
    </p:embeddedFont>
    <p:embeddedFont>
      <p:font typeface="DokChampa" panose="020B0604020202020204" pitchFamily="34" charset="-34"/>
      <p:regular r:id="rId18"/>
    </p:embeddedFont>
    <p:embeddedFont>
      <p:font typeface="Dosis" panose="020B0604020202020204" charset="0"/>
      <p:regular r:id="rId19"/>
      <p:bold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538A3-4081-47D5-9422-531A5D2E31AC}">
  <a:tblStyle styleId="{ED8538A3-4081-47D5-9422-531A5D2E31A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02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91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1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88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Shape 7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Shape 7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4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20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F3F3F3"/>
          </a:solidFill>
          <a:ln>
            <a:noFill/>
          </a:ln>
        </p:spPr>
      </p:sp>
      <p:sp>
        <p:nvSpPr>
          <p:cNvPr id="91" name="Shape 91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22222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ct val="100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7" r:id="rId2"/>
    <p:sldLayoutId id="2147483658" r:id="rId3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7" Type="http://schemas.openxmlformats.org/officeDocument/2006/relationships/image" Target="../media/image6.png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8.gif"/><Relationship Id="rId7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audio" Target="../media/media3.m4a"/><Relationship Id="rId7" Type="http://schemas.openxmlformats.org/officeDocument/2006/relationships/image" Target="../media/image11.png"/><Relationship Id="rId2" Type="http://schemas.microsoft.com/office/2007/relationships/media" Target="../media/media3.m4a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PREDICTING ALGAE BLOOMS</a:t>
            </a:r>
            <a:endParaRPr lang="en" dirty="0"/>
          </a:p>
        </p:txBody>
      </p:sp>
      <p:pic>
        <p:nvPicPr>
          <p:cNvPr id="2050" name="Picture 2" descr="Image result for save the blue heart">
            <a:extLst>
              <a:ext uri="{FF2B5EF4-FFF2-40B4-BE49-F238E27FC236}">
                <a16:creationId xmlns:a16="http://schemas.microsoft.com/office/drawing/2014/main" id="{027716E8-EABF-42A7-AE14-004C8A47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432" y="0"/>
            <a:ext cx="2198568" cy="11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nsfe">
            <a:extLst>
              <a:ext uri="{FF2B5EF4-FFF2-40B4-BE49-F238E27FC236}">
                <a16:creationId xmlns:a16="http://schemas.microsoft.com/office/drawing/2014/main" id="{9C783B91-E5A1-42E5-AEA7-30C5C77CD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81025" cy="571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MODELS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092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6000" dirty="0">
                <a:solidFill>
                  <a:srgbClr val="FF8700"/>
                </a:solidFill>
              </a:rPr>
              <a:t>REFERENCES</a:t>
            </a:r>
            <a:endParaRPr lang="en" sz="6000" dirty="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1033299" y="2630575"/>
            <a:ext cx="7885617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IN" sz="1600" dirty="0">
                <a:solidFill>
                  <a:schemeClr val="bg1"/>
                </a:solidFill>
              </a:rPr>
              <a:t>[1] Lee, </a:t>
            </a:r>
            <a:r>
              <a:rPr lang="en-IN" sz="1600" dirty="0" err="1">
                <a:solidFill>
                  <a:schemeClr val="bg1"/>
                </a:solidFill>
              </a:rPr>
              <a:t>Sangmok</a:t>
            </a:r>
            <a:r>
              <a:rPr lang="en-IN" sz="1600" dirty="0">
                <a:solidFill>
                  <a:schemeClr val="bg1"/>
                </a:solidFill>
              </a:rPr>
              <a:t>, and </a:t>
            </a:r>
            <a:r>
              <a:rPr lang="en-IN" sz="1600" dirty="0" err="1">
                <a:solidFill>
                  <a:schemeClr val="bg1"/>
                </a:solidFill>
              </a:rPr>
              <a:t>Donghyun</a:t>
            </a:r>
            <a:r>
              <a:rPr lang="en-IN" sz="1600" dirty="0">
                <a:solidFill>
                  <a:schemeClr val="bg1"/>
                </a:solidFill>
              </a:rPr>
              <a:t> Lee. "Improved Prediction of Harmful Algal Blooms in Four Major South Korea’s Rivers Using Deep Learning Models." </a:t>
            </a:r>
            <a:r>
              <a:rPr lang="en-IN" sz="1600" i="1" dirty="0">
                <a:solidFill>
                  <a:schemeClr val="bg1"/>
                </a:solidFill>
              </a:rPr>
              <a:t>International journal of environmental research and public health</a:t>
            </a:r>
            <a:r>
              <a:rPr lang="en-IN" sz="1600" dirty="0">
                <a:solidFill>
                  <a:schemeClr val="bg1"/>
                </a:solidFill>
              </a:rPr>
              <a:t> 15, no. 7 (2018): 1322.</a:t>
            </a:r>
          </a:p>
          <a:p>
            <a:pPr lvl="0">
              <a:spcBef>
                <a:spcPts val="0"/>
              </a:spcBef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IN" sz="1600" dirty="0">
                <a:solidFill>
                  <a:schemeClr val="bg1"/>
                </a:solidFill>
              </a:rPr>
              <a:t>[2] Song, W., Dolan, J.M., Cline, D. and </a:t>
            </a:r>
            <a:r>
              <a:rPr lang="en-IN" sz="1600" dirty="0" err="1">
                <a:solidFill>
                  <a:schemeClr val="bg1"/>
                </a:solidFill>
              </a:rPr>
              <a:t>Xiong</a:t>
            </a:r>
            <a:r>
              <a:rPr lang="en-IN" sz="1600" dirty="0">
                <a:solidFill>
                  <a:schemeClr val="bg1"/>
                </a:solidFill>
              </a:rPr>
              <a:t>, G., 2015. Learning-based algal bloom event recognition for oceanographic decision support system using remote sensing data. Remote Sensing, 7(10), pp.13564-13585.</a:t>
            </a:r>
            <a:endParaRPr lang="e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6000" dirty="0">
                <a:solidFill>
                  <a:srgbClr val="FF8700"/>
                </a:solidFill>
              </a:rPr>
              <a:t>THANK YOU</a:t>
            </a:r>
            <a:endParaRPr lang="en" sz="6000" dirty="0">
              <a:solidFill>
                <a:srgbClr val="FF87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1004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6" name="Shape 326"/>
          <p:cNvGrpSpPr/>
          <p:nvPr/>
        </p:nvGrpSpPr>
        <p:grpSpPr>
          <a:xfrm>
            <a:off x="3303771" y="275619"/>
            <a:ext cx="342902" cy="447293"/>
            <a:chOff x="590250" y="244200"/>
            <a:chExt cx="407975" cy="532175"/>
          </a:xfrm>
        </p:grpSpPr>
        <p:sp>
          <p:nvSpPr>
            <p:cNvPr id="327" name="Shape 327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0" t="0" r="0" b="0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8" name="Shape 328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9" name="Shape 329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0" t="0" r="0" b="0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0" name="Shape 330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1" name="Shape 331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2" name="Shape 332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3" name="Shape 333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4" name="Shape 334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0" t="0" r="0" b="0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9" name="Shape 339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0" name="Shape 340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0" t="0" r="0" b="0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1" name="Shape 341"/>
          <p:cNvGrpSpPr/>
          <p:nvPr/>
        </p:nvGrpSpPr>
        <p:grpSpPr>
          <a:xfrm>
            <a:off x="3856463" y="341640"/>
            <a:ext cx="372593" cy="310144"/>
            <a:chOff x="1247825" y="322750"/>
            <a:chExt cx="443300" cy="369000"/>
          </a:xfrm>
        </p:grpSpPr>
        <p:sp>
          <p:nvSpPr>
            <p:cNvPr id="342" name="Shape 342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3" name="Shape 343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4" name="Shape 344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5" name="Shape 345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6" name="Shape 34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47" name="Shape 347"/>
          <p:cNvGrpSpPr/>
          <p:nvPr/>
        </p:nvGrpSpPr>
        <p:grpSpPr>
          <a:xfrm>
            <a:off x="4429642" y="340106"/>
            <a:ext cx="356203" cy="313212"/>
            <a:chOff x="1929775" y="320925"/>
            <a:chExt cx="423800" cy="372650"/>
          </a:xfrm>
        </p:grpSpPr>
        <p:sp>
          <p:nvSpPr>
            <p:cNvPr id="348" name="Shape 348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0" t="0" r="0" b="0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9" name="Shape 349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0" t="0" r="0" b="0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0" name="Shape 350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0" t="0" r="0" b="0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1" name="Shape 351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0" t="0" r="0" b="0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2" name="Shape 352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0" t="0" r="0" b="0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53" name="Shape 353"/>
          <p:cNvSpPr/>
          <p:nvPr/>
        </p:nvSpPr>
        <p:spPr>
          <a:xfrm>
            <a:off x="5026944" y="328853"/>
            <a:ext cx="291716" cy="335737"/>
          </a:xfrm>
          <a:custGeom>
            <a:avLst/>
            <a:gdLst/>
            <a:ahLst/>
            <a:cxnLst/>
            <a:rect l="0" t="0" r="0" b="0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4" name="Shape 354"/>
          <p:cNvSpPr/>
          <p:nvPr/>
        </p:nvSpPr>
        <p:spPr>
          <a:xfrm>
            <a:off x="5611912" y="329883"/>
            <a:ext cx="251792" cy="333678"/>
          </a:xfrm>
          <a:custGeom>
            <a:avLst/>
            <a:gdLst/>
            <a:ahLst/>
            <a:cxnLst/>
            <a:rect l="0" t="0" r="0" b="0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55" name="Shape 355"/>
          <p:cNvGrpSpPr/>
          <p:nvPr/>
        </p:nvGrpSpPr>
        <p:grpSpPr>
          <a:xfrm>
            <a:off x="6699286" y="304784"/>
            <a:ext cx="336767" cy="383835"/>
            <a:chOff x="4630125" y="278900"/>
            <a:chExt cx="400675" cy="456675"/>
          </a:xfrm>
        </p:grpSpPr>
        <p:sp>
          <p:nvSpPr>
            <p:cNvPr id="356" name="Shape 35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7" name="Shape 357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0" t="0" r="0" b="0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8" name="Shape 358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0" t="0" r="0" b="0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9" name="Shape 359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0" t="0" r="0" b="0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60" name="Shape 360"/>
          <p:cNvSpPr/>
          <p:nvPr/>
        </p:nvSpPr>
        <p:spPr>
          <a:xfrm>
            <a:off x="7239876" y="328349"/>
            <a:ext cx="385894" cy="336746"/>
          </a:xfrm>
          <a:custGeom>
            <a:avLst/>
            <a:gdLst/>
            <a:ahLst/>
            <a:cxnLst/>
            <a:rect l="0" t="0" r="0" b="0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61" name="Shape 361"/>
          <p:cNvGrpSpPr/>
          <p:nvPr/>
        </p:nvGrpSpPr>
        <p:grpSpPr>
          <a:xfrm>
            <a:off x="3308898" y="851340"/>
            <a:ext cx="342881" cy="418127"/>
            <a:chOff x="596350" y="929175"/>
            <a:chExt cx="407950" cy="497475"/>
          </a:xfrm>
        </p:grpSpPr>
        <p:sp>
          <p:nvSpPr>
            <p:cNvPr id="362" name="Shape 362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3" name="Shape 363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4" name="Shape 364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5" name="Shape 365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6" name="Shape 36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7" name="Shape 367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68" name="Shape 368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69" name="Shape 369"/>
          <p:cNvGrpSpPr/>
          <p:nvPr/>
        </p:nvGrpSpPr>
        <p:grpSpPr>
          <a:xfrm>
            <a:off x="4433214" y="912256"/>
            <a:ext cx="349059" cy="298881"/>
            <a:chOff x="1934025" y="1001650"/>
            <a:chExt cx="415300" cy="355600"/>
          </a:xfrm>
        </p:grpSpPr>
        <p:sp>
          <p:nvSpPr>
            <p:cNvPr id="370" name="Shape 370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0" t="0" r="0" b="0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1" name="Shape 371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0" t="0" r="0" b="0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2" name="Shape 372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0" t="0" r="0" b="0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73" name="Shape 373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0" t="0" r="0" b="0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374" name="Shape 374"/>
          <p:cNvSpPr/>
          <p:nvPr/>
        </p:nvSpPr>
        <p:spPr>
          <a:xfrm>
            <a:off x="4997273" y="887198"/>
            <a:ext cx="351076" cy="349038"/>
          </a:xfrm>
          <a:custGeom>
            <a:avLst/>
            <a:gdLst/>
            <a:ahLst/>
            <a:cxnLst/>
            <a:rect l="0" t="0" r="0" b="0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5" name="Shape 375"/>
          <p:cNvSpPr/>
          <p:nvPr/>
        </p:nvSpPr>
        <p:spPr>
          <a:xfrm>
            <a:off x="5562783" y="904597"/>
            <a:ext cx="350068" cy="314241"/>
          </a:xfrm>
          <a:custGeom>
            <a:avLst/>
            <a:gdLst/>
            <a:ahLst/>
            <a:cxnLst/>
            <a:rect l="0" t="0" r="0" b="0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6" name="Shape 376"/>
          <p:cNvSpPr/>
          <p:nvPr/>
        </p:nvSpPr>
        <p:spPr>
          <a:xfrm>
            <a:off x="6132895" y="907160"/>
            <a:ext cx="339835" cy="309114"/>
          </a:xfrm>
          <a:custGeom>
            <a:avLst/>
            <a:gdLst/>
            <a:ahLst/>
            <a:cxnLst/>
            <a:rect l="0" t="0" r="0" b="0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7" name="Shape 377"/>
          <p:cNvSpPr/>
          <p:nvPr/>
        </p:nvSpPr>
        <p:spPr>
          <a:xfrm>
            <a:off x="6709164" y="910228"/>
            <a:ext cx="317309" cy="302979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378" name="Shape 378"/>
          <p:cNvGrpSpPr/>
          <p:nvPr/>
        </p:nvGrpSpPr>
        <p:grpSpPr>
          <a:xfrm>
            <a:off x="7257609" y="889730"/>
            <a:ext cx="350068" cy="350572"/>
            <a:chOff x="5294400" y="974850"/>
            <a:chExt cx="416500" cy="417100"/>
          </a:xfrm>
        </p:grpSpPr>
        <p:sp>
          <p:nvSpPr>
            <p:cNvPr id="379" name="Shape 379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0" t="0" r="0" b="0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0" name="Shape 380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0" t="0" r="0" b="0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1" name="Shape 381"/>
          <p:cNvGrpSpPr/>
          <p:nvPr/>
        </p:nvGrpSpPr>
        <p:grpSpPr>
          <a:xfrm>
            <a:off x="7780631" y="850332"/>
            <a:ext cx="433992" cy="422729"/>
            <a:chOff x="5916675" y="927975"/>
            <a:chExt cx="516350" cy="502950"/>
          </a:xfrm>
        </p:grpSpPr>
        <p:sp>
          <p:nvSpPr>
            <p:cNvPr id="382" name="Shape 382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3" name="Shape 383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4" name="Shape 384"/>
          <p:cNvGrpSpPr/>
          <p:nvPr/>
        </p:nvGrpSpPr>
        <p:grpSpPr>
          <a:xfrm>
            <a:off x="3282275" y="1499744"/>
            <a:ext cx="391000" cy="264085"/>
            <a:chOff x="564675" y="1700625"/>
            <a:chExt cx="465200" cy="314200"/>
          </a:xfrm>
        </p:grpSpPr>
        <p:sp>
          <p:nvSpPr>
            <p:cNvPr id="385" name="Shape 385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0" t="0" r="0" b="0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6" name="Shape 38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0" t="0" r="0" b="0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87" name="Shape 387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88" name="Shape 388"/>
          <p:cNvGrpSpPr/>
          <p:nvPr/>
        </p:nvGrpSpPr>
        <p:grpSpPr>
          <a:xfrm>
            <a:off x="3847260" y="1435257"/>
            <a:ext cx="391000" cy="382826"/>
            <a:chOff x="1236875" y="1623900"/>
            <a:chExt cx="465200" cy="455475"/>
          </a:xfrm>
        </p:grpSpPr>
        <p:sp>
          <p:nvSpPr>
            <p:cNvPr id="389" name="Shape 389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0" t="0" r="0" b="0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0" name="Shape 390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0" t="0" r="0" b="0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1" name="Shape 391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0" t="0" r="0" b="0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2" name="Shape 392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0" t="0" r="0" b="0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3" name="Shape 393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4" name="Shape 394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5" name="Shape 395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0" t="0" r="0" b="0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396" name="Shape 396"/>
          <p:cNvGrpSpPr/>
          <p:nvPr/>
        </p:nvGrpSpPr>
        <p:grpSpPr>
          <a:xfrm>
            <a:off x="4424515" y="1443452"/>
            <a:ext cx="366458" cy="366436"/>
            <a:chOff x="1923675" y="1633650"/>
            <a:chExt cx="436000" cy="435975"/>
          </a:xfrm>
        </p:grpSpPr>
        <p:sp>
          <p:nvSpPr>
            <p:cNvPr id="397" name="Shape 397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0" t="0" r="0" b="0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8" name="Shape 39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99" name="Shape 39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0" t="0" r="0" b="0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0" name="Shape 400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0" t="0" r="0" b="0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1" name="Shape 401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0" t="0" r="0" b="0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2" name="Shape 402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0" t="0" r="0" b="0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03" name="Shape 403"/>
          <p:cNvGrpSpPr/>
          <p:nvPr/>
        </p:nvGrpSpPr>
        <p:grpSpPr>
          <a:xfrm>
            <a:off x="4987965" y="1441918"/>
            <a:ext cx="369504" cy="369504"/>
            <a:chOff x="2594050" y="1631825"/>
            <a:chExt cx="439625" cy="439625"/>
          </a:xfrm>
        </p:grpSpPr>
        <p:sp>
          <p:nvSpPr>
            <p:cNvPr id="404" name="Shape 404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5" name="Shape 405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6" name="Shape 40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07" name="Shape 407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08" name="Shape 408"/>
          <p:cNvSpPr/>
          <p:nvPr/>
        </p:nvSpPr>
        <p:spPr>
          <a:xfrm>
            <a:off x="5569423" y="1458339"/>
            <a:ext cx="336767" cy="336767"/>
          </a:xfrm>
          <a:custGeom>
            <a:avLst/>
            <a:gdLst/>
            <a:ahLst/>
            <a:cxnLst/>
            <a:rect l="0" t="0" r="0" b="0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09" name="Shape 409"/>
          <p:cNvGrpSpPr/>
          <p:nvPr/>
        </p:nvGrpSpPr>
        <p:grpSpPr>
          <a:xfrm>
            <a:off x="6152730" y="1414286"/>
            <a:ext cx="299911" cy="424767"/>
            <a:chOff x="3979850" y="1598950"/>
            <a:chExt cx="356825" cy="505375"/>
          </a:xfrm>
        </p:grpSpPr>
        <p:sp>
          <p:nvSpPr>
            <p:cNvPr id="410" name="Shape 410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0" t="0" r="0" b="0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1" name="Shape 411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0" t="0" r="0" b="0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2" name="Shape 412"/>
          <p:cNvGrpSpPr/>
          <p:nvPr/>
        </p:nvGrpSpPr>
        <p:grpSpPr>
          <a:xfrm>
            <a:off x="6670121" y="1505375"/>
            <a:ext cx="395098" cy="242589"/>
            <a:chOff x="4595425" y="1707325"/>
            <a:chExt cx="470075" cy="288625"/>
          </a:xfrm>
        </p:grpSpPr>
        <p:sp>
          <p:nvSpPr>
            <p:cNvPr id="413" name="Shape 413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4" name="Shape 414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5" name="Shape 415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0" t="0" r="0" b="0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6" name="Shape 41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0" t="0" r="0" b="0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7" name="Shape 417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0" t="0" r="0" b="0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18" name="Shape 418"/>
          <p:cNvGrpSpPr/>
          <p:nvPr/>
        </p:nvGrpSpPr>
        <p:grpSpPr>
          <a:xfrm>
            <a:off x="7254037" y="1446015"/>
            <a:ext cx="357233" cy="361309"/>
            <a:chOff x="5290150" y="1636700"/>
            <a:chExt cx="425025" cy="429875"/>
          </a:xfrm>
        </p:grpSpPr>
        <p:sp>
          <p:nvSpPr>
            <p:cNvPr id="419" name="Shape 419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0" t="0" r="0" b="0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0" name="Shape 420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0" t="0" r="0" b="0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1" name="Shape 421"/>
          <p:cNvGrpSpPr/>
          <p:nvPr/>
        </p:nvGrpSpPr>
        <p:grpSpPr>
          <a:xfrm>
            <a:off x="7817992" y="1435257"/>
            <a:ext cx="359271" cy="376691"/>
            <a:chOff x="5961125" y="1623900"/>
            <a:chExt cx="427450" cy="448175"/>
          </a:xfrm>
        </p:grpSpPr>
        <p:sp>
          <p:nvSpPr>
            <p:cNvPr id="422" name="Shape 422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3" name="Shape 423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4" name="Shape 424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5" name="Shape 425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6" name="Shape 42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7" name="Shape 427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8" name="Shape 428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29" name="Shape 429"/>
          <p:cNvGrpSpPr/>
          <p:nvPr/>
        </p:nvGrpSpPr>
        <p:grpSpPr>
          <a:xfrm>
            <a:off x="8370683" y="1444986"/>
            <a:ext cx="383835" cy="363369"/>
            <a:chOff x="6618700" y="1635475"/>
            <a:chExt cx="456675" cy="432325"/>
          </a:xfrm>
        </p:grpSpPr>
        <p:sp>
          <p:nvSpPr>
            <p:cNvPr id="430" name="Shape 430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0" t="0" r="0" b="0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1" name="Shape 431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0" t="0" r="0" b="0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2" name="Shape 432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0" t="0" r="0" b="0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3" name="Shape 433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0" t="0" r="0" b="0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4" name="Shape 434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0" t="0" r="0" b="0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35" name="Shape 435"/>
          <p:cNvGrpSpPr/>
          <p:nvPr/>
        </p:nvGrpSpPr>
        <p:grpSpPr>
          <a:xfrm>
            <a:off x="3325771" y="2028398"/>
            <a:ext cx="304008" cy="326513"/>
            <a:chOff x="616425" y="2329600"/>
            <a:chExt cx="361700" cy="388475"/>
          </a:xfrm>
        </p:grpSpPr>
        <p:sp>
          <p:nvSpPr>
            <p:cNvPr id="436" name="Shape 4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0" t="0" r="0" b="0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7" name="Shape 437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0" t="0" r="0" b="0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8" name="Shape 438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9" name="Shape 439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0" t="0" r="0" b="0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0" name="Shape 440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0" t="0" r="0" b="0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1" name="Shape 441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0" t="0" r="0" b="0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2" name="Shape 442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0" t="0" r="0" b="0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3" name="Shape 443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0" t="0" r="0" b="0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4" name="Shape 444"/>
          <p:cNvGrpSpPr/>
          <p:nvPr/>
        </p:nvGrpSpPr>
        <p:grpSpPr>
          <a:xfrm>
            <a:off x="3882582" y="2031465"/>
            <a:ext cx="320377" cy="320377"/>
            <a:chOff x="1278900" y="2333250"/>
            <a:chExt cx="381175" cy="381175"/>
          </a:xfrm>
        </p:grpSpPr>
        <p:sp>
          <p:nvSpPr>
            <p:cNvPr id="445" name="Shape 445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6" name="Shape 44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7" name="Shape 447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48" name="Shape 448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0" t="0" r="0" b="0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49" name="Shape 449"/>
          <p:cNvGrpSpPr/>
          <p:nvPr/>
        </p:nvGrpSpPr>
        <p:grpSpPr>
          <a:xfrm>
            <a:off x="4447545" y="2031465"/>
            <a:ext cx="320398" cy="320377"/>
            <a:chOff x="1951075" y="2333250"/>
            <a:chExt cx="381200" cy="381175"/>
          </a:xfrm>
        </p:grpSpPr>
        <p:sp>
          <p:nvSpPr>
            <p:cNvPr id="450" name="Shape 450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0" t="0" r="0" b="0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1" name="Shape 451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2" name="Shape 452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3" name="Shape 453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0" t="0" r="0" b="0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4" name="Shape 454"/>
          <p:cNvGrpSpPr/>
          <p:nvPr/>
        </p:nvGrpSpPr>
        <p:grpSpPr>
          <a:xfrm>
            <a:off x="5012529" y="2031465"/>
            <a:ext cx="320377" cy="320377"/>
            <a:chOff x="2623275" y="2333250"/>
            <a:chExt cx="381175" cy="381175"/>
          </a:xfrm>
        </p:grpSpPr>
        <p:sp>
          <p:nvSpPr>
            <p:cNvPr id="455" name="Shape 455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0" t="0" r="0" b="0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6" name="Shape 45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7" name="Shape 457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0" t="0" r="0" b="0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58" name="Shape 458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0" t="0" r="0" b="0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5652233" y="1976203"/>
            <a:ext cx="170936" cy="426826"/>
            <a:chOff x="3384375" y="2267500"/>
            <a:chExt cx="203375" cy="507825"/>
          </a:xfrm>
        </p:grpSpPr>
        <p:sp>
          <p:nvSpPr>
            <p:cNvPr id="460" name="Shape 460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0" t="0" r="0" b="0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1" name="Shape 461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0" t="0" r="0" b="0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6797541" y="2030436"/>
            <a:ext cx="140237" cy="318339"/>
            <a:chOff x="4747025" y="2332025"/>
            <a:chExt cx="166850" cy="378750"/>
          </a:xfrm>
        </p:grpSpPr>
        <p:sp>
          <p:nvSpPr>
            <p:cNvPr id="463" name="Shape 463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0" t="0" r="0" b="0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4" name="Shape 464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0" t="0" r="0" b="0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65" name="Shape 465"/>
          <p:cNvGrpSpPr/>
          <p:nvPr/>
        </p:nvGrpSpPr>
        <p:grpSpPr>
          <a:xfrm>
            <a:off x="6230014" y="1978241"/>
            <a:ext cx="145343" cy="422729"/>
            <a:chOff x="4071800" y="2269925"/>
            <a:chExt cx="172925" cy="502950"/>
          </a:xfrm>
        </p:grpSpPr>
        <p:sp>
          <p:nvSpPr>
            <p:cNvPr id="466" name="Shape 46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0" t="0" r="0" b="0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67" name="Shape 467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0" t="0" r="0" b="0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68" name="Shape 468"/>
          <p:cNvSpPr/>
          <p:nvPr/>
        </p:nvSpPr>
        <p:spPr>
          <a:xfrm>
            <a:off x="7272635" y="2022841"/>
            <a:ext cx="320377" cy="337775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69" name="Shape 469"/>
          <p:cNvGrpSpPr/>
          <p:nvPr/>
        </p:nvGrpSpPr>
        <p:grpSpPr>
          <a:xfrm>
            <a:off x="7827720" y="2028902"/>
            <a:ext cx="345970" cy="325504"/>
            <a:chOff x="5972700" y="2330200"/>
            <a:chExt cx="411625" cy="387275"/>
          </a:xfrm>
        </p:grpSpPr>
        <p:sp>
          <p:nvSpPr>
            <p:cNvPr id="470" name="Shape 470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1" name="Shape 471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72" name="Shape 472"/>
          <p:cNvGrpSpPr/>
          <p:nvPr/>
        </p:nvGrpSpPr>
        <p:grpSpPr>
          <a:xfrm>
            <a:off x="3423017" y="2557030"/>
            <a:ext cx="109538" cy="399195"/>
            <a:chOff x="732125" y="2958550"/>
            <a:chExt cx="130325" cy="474950"/>
          </a:xfrm>
        </p:grpSpPr>
        <p:sp>
          <p:nvSpPr>
            <p:cNvPr id="473" name="Shape 473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0" t="0" r="0" b="0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4" name="Shape 474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0" t="0" r="0" b="0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5" name="Shape 475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7" name="Shape 477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8" name="Shape 478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9" name="Shape 479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0" name="Shape 480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0" t="0" r="0" b="0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1" name="Shape 481"/>
          <p:cNvSpPr/>
          <p:nvPr/>
        </p:nvSpPr>
        <p:spPr>
          <a:xfrm>
            <a:off x="4439937" y="2541259"/>
            <a:ext cx="335737" cy="430924"/>
          </a:xfrm>
          <a:custGeom>
            <a:avLst/>
            <a:gdLst/>
            <a:ahLst/>
            <a:cxnLst/>
            <a:rect l="0" t="0" r="0" b="0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2" name="Shape 482"/>
          <p:cNvSpPr/>
          <p:nvPr/>
        </p:nvSpPr>
        <p:spPr>
          <a:xfrm>
            <a:off x="3918429" y="2541259"/>
            <a:ext cx="248745" cy="430924"/>
          </a:xfrm>
          <a:custGeom>
            <a:avLst/>
            <a:gdLst/>
            <a:ahLst/>
            <a:cxnLst/>
            <a:rect l="0" t="0" r="0" b="0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3" name="Shape 483"/>
          <p:cNvGrpSpPr/>
          <p:nvPr/>
        </p:nvGrpSpPr>
        <p:grpSpPr>
          <a:xfrm>
            <a:off x="4978762" y="2569827"/>
            <a:ext cx="387932" cy="367466"/>
            <a:chOff x="2583100" y="2973775"/>
            <a:chExt cx="461550" cy="437200"/>
          </a:xfrm>
        </p:grpSpPr>
        <p:sp>
          <p:nvSpPr>
            <p:cNvPr id="484" name="Shape 484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0" t="0" r="0" b="0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5" name="Shape 485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0" t="0" r="0" b="0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6" name="Shape 486"/>
          <p:cNvSpPr/>
          <p:nvPr/>
        </p:nvSpPr>
        <p:spPr>
          <a:xfrm>
            <a:off x="6689706" y="2578621"/>
            <a:ext cx="356203" cy="356203"/>
          </a:xfrm>
          <a:custGeom>
            <a:avLst/>
            <a:gdLst/>
            <a:ahLst/>
            <a:cxnLst/>
            <a:rect l="0" t="0" r="0" b="0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487" name="Shape 487"/>
          <p:cNvGrpSpPr/>
          <p:nvPr/>
        </p:nvGrpSpPr>
        <p:grpSpPr>
          <a:xfrm>
            <a:off x="7218211" y="2597983"/>
            <a:ext cx="435021" cy="323445"/>
            <a:chOff x="5247525" y="3007275"/>
            <a:chExt cx="517575" cy="384825"/>
          </a:xfrm>
        </p:grpSpPr>
        <p:sp>
          <p:nvSpPr>
            <p:cNvPr id="488" name="Shape 488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9" name="Shape 489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6129196" y="2579555"/>
            <a:ext cx="342881" cy="350068"/>
            <a:chOff x="3951850" y="2985350"/>
            <a:chExt cx="407950" cy="416500"/>
          </a:xfrm>
        </p:grpSpPr>
        <p:sp>
          <p:nvSpPr>
            <p:cNvPr id="491" name="Shape 491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2" name="Shape 492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3" name="Shape 493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4" name="Shape 494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495" name="Shape 495"/>
          <p:cNvGrpSpPr/>
          <p:nvPr/>
        </p:nvGrpSpPr>
        <p:grpSpPr>
          <a:xfrm>
            <a:off x="3285869" y="3169103"/>
            <a:ext cx="397136" cy="305017"/>
            <a:chOff x="568950" y="3686775"/>
            <a:chExt cx="472500" cy="362900"/>
          </a:xfrm>
        </p:grpSpPr>
        <p:sp>
          <p:nvSpPr>
            <p:cNvPr id="496" name="Shape 49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7" name="Shape 497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8" name="Shape 498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99" name="Shape 499"/>
          <p:cNvSpPr/>
          <p:nvPr/>
        </p:nvSpPr>
        <p:spPr>
          <a:xfrm>
            <a:off x="7862710" y="2562252"/>
            <a:ext cx="270220" cy="388962"/>
          </a:xfrm>
          <a:custGeom>
            <a:avLst/>
            <a:gdLst/>
            <a:ahLst/>
            <a:cxnLst/>
            <a:rect l="0" t="0" r="0" b="0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00" name="Shape 500"/>
          <p:cNvGrpSpPr/>
          <p:nvPr/>
        </p:nvGrpSpPr>
        <p:grpSpPr>
          <a:xfrm>
            <a:off x="3853921" y="3194696"/>
            <a:ext cx="377699" cy="253852"/>
            <a:chOff x="1244800" y="3717225"/>
            <a:chExt cx="449375" cy="302025"/>
          </a:xfrm>
        </p:grpSpPr>
        <p:sp>
          <p:nvSpPr>
            <p:cNvPr id="501" name="Shape 501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0" t="0" r="0" b="0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2" name="Shape 502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3" name="Shape 503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0" t="0" r="0" b="0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4" name="Shape 504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0" t="0" r="0" b="0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5" name="Shape 505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0" t="0" r="0" b="0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6" name="Shape 50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0" t="0" r="0" b="0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07" name="Shape 507"/>
          <p:cNvGrpSpPr/>
          <p:nvPr/>
        </p:nvGrpSpPr>
        <p:grpSpPr>
          <a:xfrm>
            <a:off x="4424011" y="3175239"/>
            <a:ext cx="367466" cy="287114"/>
            <a:chOff x="1923075" y="3694075"/>
            <a:chExt cx="437200" cy="341600"/>
          </a:xfrm>
        </p:grpSpPr>
        <p:sp>
          <p:nvSpPr>
            <p:cNvPr id="508" name="Shape 508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9" name="Shape 509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0" name="Shape 51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1" name="Shape 511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2" name="Shape 512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3" name="Shape 513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4" name="Shape 514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5" name="Shape 515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6" name="Shape 51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17" name="Shape 517"/>
          <p:cNvGrpSpPr/>
          <p:nvPr/>
        </p:nvGrpSpPr>
        <p:grpSpPr>
          <a:xfrm>
            <a:off x="4992567" y="3170637"/>
            <a:ext cx="360301" cy="295813"/>
            <a:chOff x="2599525" y="3688600"/>
            <a:chExt cx="428675" cy="351950"/>
          </a:xfrm>
        </p:grpSpPr>
        <p:sp>
          <p:nvSpPr>
            <p:cNvPr id="518" name="Shape 518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0" t="0" r="0" b="0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9" name="Shape 519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0" t="0" r="0" b="0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0" name="Shape 520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0" t="0" r="0" b="0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1" name="Shape 521"/>
          <p:cNvGrpSpPr/>
          <p:nvPr/>
        </p:nvGrpSpPr>
        <p:grpSpPr>
          <a:xfrm>
            <a:off x="5574949" y="3150171"/>
            <a:ext cx="333699" cy="329076"/>
            <a:chOff x="3292425" y="3664250"/>
            <a:chExt cx="397025" cy="391525"/>
          </a:xfrm>
        </p:grpSpPr>
        <p:sp>
          <p:nvSpPr>
            <p:cNvPr id="522" name="Shape 522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0" t="0" r="0" b="0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3" name="Shape 523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0" t="0" r="0" b="0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4" name="Shape 524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0" t="0" r="0" b="0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25" name="Shape 525"/>
          <p:cNvGrpSpPr/>
          <p:nvPr/>
        </p:nvGrpSpPr>
        <p:grpSpPr>
          <a:xfrm>
            <a:off x="6112806" y="3192637"/>
            <a:ext cx="369525" cy="268182"/>
            <a:chOff x="3932350" y="3714775"/>
            <a:chExt cx="439650" cy="319075"/>
          </a:xfrm>
        </p:grpSpPr>
        <p:sp>
          <p:nvSpPr>
            <p:cNvPr id="526" name="Shape 52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7" name="Shape 527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8" name="Shape 528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9" name="Shape 529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0" name="Shape 530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1" name="Shape 531"/>
          <p:cNvGrpSpPr/>
          <p:nvPr/>
        </p:nvGrpSpPr>
        <p:grpSpPr>
          <a:xfrm>
            <a:off x="6677790" y="3192637"/>
            <a:ext cx="369504" cy="268182"/>
            <a:chOff x="4604550" y="3714775"/>
            <a:chExt cx="439625" cy="319075"/>
          </a:xfrm>
        </p:grpSpPr>
        <p:sp>
          <p:nvSpPr>
            <p:cNvPr id="532" name="Shape 532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0" t="0" r="0" b="0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3" name="Shape 533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0" t="0" r="0" b="0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34" name="Shape 534"/>
          <p:cNvGrpSpPr/>
          <p:nvPr/>
        </p:nvGrpSpPr>
        <p:grpSpPr>
          <a:xfrm>
            <a:off x="7256075" y="3165006"/>
            <a:ext cx="353136" cy="313737"/>
            <a:chOff x="5292575" y="3681900"/>
            <a:chExt cx="420150" cy="373275"/>
          </a:xfrm>
        </p:grpSpPr>
        <p:sp>
          <p:nvSpPr>
            <p:cNvPr id="535" name="Shape 535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6" name="Shape 53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7" name="Shape 537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8" name="Shape 538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39" name="Shape 539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0" name="Shape 540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1" name="Shape 541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2" name="Shape 542"/>
          <p:cNvGrpSpPr/>
          <p:nvPr/>
        </p:nvGrpSpPr>
        <p:grpSpPr>
          <a:xfrm>
            <a:off x="7801098" y="3125082"/>
            <a:ext cx="393059" cy="393059"/>
            <a:chOff x="5941025" y="3634400"/>
            <a:chExt cx="467650" cy="467650"/>
          </a:xfrm>
        </p:grpSpPr>
        <p:sp>
          <p:nvSpPr>
            <p:cNvPr id="543" name="Shape 543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0" t="0" r="0" b="0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4" name="Shape 544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0" t="0" r="0" b="0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5" name="Shape 545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0" t="0" r="0" b="0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6" name="Shape 54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0" t="0" r="0" b="0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7" name="Shape 547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0" t="0" r="0" b="0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48" name="Shape 548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0" t="0" r="0" b="0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49" name="Shape 549"/>
          <p:cNvGrpSpPr/>
          <p:nvPr/>
        </p:nvGrpSpPr>
        <p:grpSpPr>
          <a:xfrm>
            <a:off x="8391171" y="3150171"/>
            <a:ext cx="342881" cy="342902"/>
            <a:chOff x="6643075" y="3664250"/>
            <a:chExt cx="407950" cy="407975"/>
          </a:xfrm>
        </p:grpSpPr>
        <p:sp>
          <p:nvSpPr>
            <p:cNvPr id="550" name="Shape 550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1" name="Shape 551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52" name="Shape 552"/>
          <p:cNvGrpSpPr/>
          <p:nvPr/>
        </p:nvGrpSpPr>
        <p:grpSpPr>
          <a:xfrm>
            <a:off x="3292004" y="3700824"/>
            <a:ext cx="371564" cy="371543"/>
            <a:chOff x="576250" y="4319400"/>
            <a:chExt cx="442075" cy="442050"/>
          </a:xfrm>
        </p:grpSpPr>
        <p:sp>
          <p:nvSpPr>
            <p:cNvPr id="553" name="Shape 553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4" name="Shape 554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5" name="Shape 555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56" name="Shape 55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557" name="Shape 557"/>
          <p:cNvSpPr/>
          <p:nvPr/>
        </p:nvSpPr>
        <p:spPr>
          <a:xfrm>
            <a:off x="3841668" y="377312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8" name="Shape 558"/>
          <p:cNvSpPr/>
          <p:nvPr/>
        </p:nvSpPr>
        <p:spPr>
          <a:xfrm>
            <a:off x="6132391" y="3716302"/>
            <a:ext cx="340843" cy="340864"/>
          </a:xfrm>
          <a:custGeom>
            <a:avLst/>
            <a:gdLst/>
            <a:ahLst/>
            <a:cxnLst/>
            <a:rect l="0" t="0" r="0" b="0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9" name="Shape 559"/>
          <p:cNvSpPr/>
          <p:nvPr/>
        </p:nvSpPr>
        <p:spPr>
          <a:xfrm>
            <a:off x="5567385" y="3737799"/>
            <a:ext cx="340843" cy="297873"/>
          </a:xfrm>
          <a:custGeom>
            <a:avLst/>
            <a:gdLst/>
            <a:ahLst/>
            <a:cxnLst/>
            <a:rect l="0" t="0" r="0" b="0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0" name="Shape 560"/>
          <p:cNvSpPr/>
          <p:nvPr/>
        </p:nvSpPr>
        <p:spPr>
          <a:xfrm>
            <a:off x="6695862" y="3714768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grpSp>
        <p:nvGrpSpPr>
          <p:cNvPr id="561" name="Shape 561"/>
          <p:cNvGrpSpPr/>
          <p:nvPr/>
        </p:nvGrpSpPr>
        <p:grpSpPr>
          <a:xfrm>
            <a:off x="7235609" y="3719757"/>
            <a:ext cx="394068" cy="325504"/>
            <a:chOff x="5268225" y="4341925"/>
            <a:chExt cx="468850" cy="387275"/>
          </a:xfrm>
        </p:grpSpPr>
        <p:sp>
          <p:nvSpPr>
            <p:cNvPr id="562" name="Shape 562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3" name="Shape 563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0" t="0" r="0" b="0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4" name="Shape 564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0" t="0" r="0" b="0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5" name="Shape 565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0" t="0" r="0" b="0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6" name="Shape 56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7" name="Shape 567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0" t="0" r="0" b="0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8" name="Shape 568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0" t="0" r="0" b="0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69" name="Shape 569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0" t="0" r="0" b="0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0" name="Shape 570"/>
          <p:cNvGrpSpPr/>
          <p:nvPr/>
        </p:nvGrpSpPr>
        <p:grpSpPr>
          <a:xfrm>
            <a:off x="7820555" y="3709524"/>
            <a:ext cx="354144" cy="354144"/>
            <a:chOff x="5964175" y="4329750"/>
            <a:chExt cx="421350" cy="421350"/>
          </a:xfrm>
        </p:grpSpPr>
        <p:sp>
          <p:nvSpPr>
            <p:cNvPr id="571" name="Shape 571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0" t="0" r="0" b="0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2" name="Shape 572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0" t="0" r="0" b="0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73" name="Shape 573"/>
          <p:cNvGrpSpPr/>
          <p:nvPr/>
        </p:nvGrpSpPr>
        <p:grpSpPr>
          <a:xfrm>
            <a:off x="3856463" y="4274508"/>
            <a:ext cx="372593" cy="360301"/>
            <a:chOff x="1247825" y="5001950"/>
            <a:chExt cx="443300" cy="428675"/>
          </a:xfrm>
        </p:grpSpPr>
        <p:sp>
          <p:nvSpPr>
            <p:cNvPr id="574" name="Shape 574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0" t="0" r="0" b="0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5" name="Shape 575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0" t="0" r="0" b="0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6" name="Shape 57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0" t="0" r="0" b="0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7" name="Shape 577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8" name="Shape 578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79" name="Shape 579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0" t="0" r="0" b="0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0" name="Shape 580"/>
          <p:cNvGrpSpPr/>
          <p:nvPr/>
        </p:nvGrpSpPr>
        <p:grpSpPr>
          <a:xfrm>
            <a:off x="4454710" y="4256584"/>
            <a:ext cx="306068" cy="389991"/>
            <a:chOff x="1959600" y="4980625"/>
            <a:chExt cx="364150" cy="464000"/>
          </a:xfrm>
        </p:grpSpPr>
        <p:sp>
          <p:nvSpPr>
            <p:cNvPr id="581" name="Shape 581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0" t="0" r="0" b="0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2" name="Shape 582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0" t="0" r="0" b="0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3" name="Shape 583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0" t="0" r="0" b="0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4" name="Shape 584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5" name="Shape 585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0" t="0" r="0" b="0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6" name="Shape 58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87" name="Shape 587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0" t="0" r="0" b="0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88" name="Shape 588"/>
          <p:cNvGrpSpPr/>
          <p:nvPr/>
        </p:nvGrpSpPr>
        <p:grpSpPr>
          <a:xfrm>
            <a:off x="4997190" y="4271440"/>
            <a:ext cx="351076" cy="360805"/>
            <a:chOff x="2605025" y="4998300"/>
            <a:chExt cx="417700" cy="429275"/>
          </a:xfrm>
        </p:grpSpPr>
        <p:sp>
          <p:nvSpPr>
            <p:cNvPr id="589" name="Shape 589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0" t="0" r="0" b="0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0" name="Shape 590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0" t="0" r="0" b="0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1" name="Shape 591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0" t="0" r="0" b="0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2" name="Shape 592"/>
          <p:cNvGrpSpPr/>
          <p:nvPr/>
        </p:nvGrpSpPr>
        <p:grpSpPr>
          <a:xfrm>
            <a:off x="5527881" y="4274508"/>
            <a:ext cx="419661" cy="349542"/>
            <a:chOff x="3236425" y="5001950"/>
            <a:chExt cx="499300" cy="415875"/>
          </a:xfrm>
        </p:grpSpPr>
        <p:sp>
          <p:nvSpPr>
            <p:cNvPr id="593" name="Shape 593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0" t="0" r="0" b="0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4" name="Shape 594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0" t="0" r="0" b="0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5" name="Shape 595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0" t="0" r="0" b="0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6" name="Shape 59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7" name="Shape 597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0" t="0" r="0" b="0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8" name="Shape 598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0" t="0" r="0" b="0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599" name="Shape 599"/>
          <p:cNvGrpSpPr/>
          <p:nvPr/>
        </p:nvGrpSpPr>
        <p:grpSpPr>
          <a:xfrm>
            <a:off x="6143001" y="4256584"/>
            <a:ext cx="319368" cy="380263"/>
            <a:chOff x="3968275" y="4980625"/>
            <a:chExt cx="379975" cy="452425"/>
          </a:xfrm>
        </p:grpSpPr>
        <p:sp>
          <p:nvSpPr>
            <p:cNvPr id="600" name="Shape 600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0" t="0" r="0" b="0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1" name="Shape 601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0" t="0" r="0" b="0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2" name="Shape 602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0" t="0" r="0" b="0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3" name="Shape 603"/>
          <p:cNvGrpSpPr/>
          <p:nvPr/>
        </p:nvGrpSpPr>
        <p:grpSpPr>
          <a:xfrm>
            <a:off x="7798534" y="4341538"/>
            <a:ext cx="404322" cy="220084"/>
            <a:chOff x="5937975" y="5081700"/>
            <a:chExt cx="481050" cy="261850"/>
          </a:xfrm>
        </p:grpSpPr>
        <p:sp>
          <p:nvSpPr>
            <p:cNvPr id="604" name="Shape 604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0" t="0" r="0" b="0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5" name="Shape 605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0" t="0" r="0" b="0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6" name="Shape 60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0" t="0" r="0" b="0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07" name="Shape 607"/>
          <p:cNvGrpSpPr/>
          <p:nvPr/>
        </p:nvGrpSpPr>
        <p:grpSpPr>
          <a:xfrm>
            <a:off x="8416743" y="4299071"/>
            <a:ext cx="290182" cy="333678"/>
            <a:chOff x="6673500" y="5031175"/>
            <a:chExt cx="345250" cy="397000"/>
          </a:xfrm>
        </p:grpSpPr>
        <p:sp>
          <p:nvSpPr>
            <p:cNvPr id="608" name="Shape 608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0" t="0" r="0" b="0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09" name="Shape 609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0" t="0" r="0" b="0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0" name="Shape 610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0" t="0" r="0" b="0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1" name="Shape 611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0" t="0" r="0" b="0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2" name="Shape 612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0" t="0" r="0" b="0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13" name="Shape 613"/>
          <p:cNvGrpSpPr/>
          <p:nvPr/>
        </p:nvGrpSpPr>
        <p:grpSpPr>
          <a:xfrm>
            <a:off x="6108730" y="323716"/>
            <a:ext cx="387932" cy="345970"/>
            <a:chOff x="3927500" y="301425"/>
            <a:chExt cx="461550" cy="411625"/>
          </a:xfrm>
        </p:grpSpPr>
        <p:sp>
          <p:nvSpPr>
            <p:cNvPr id="614" name="Shape 614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0" t="0" r="0" b="0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5" name="Shape 615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0" t="0" r="0" b="0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6" name="Shape 61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0" t="0" r="0" b="0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7" name="Shape 617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0" t="0" r="0" b="0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8" name="Shape 618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0" t="0" r="0" b="0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19" name="Shape 619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0" t="0" r="0" b="0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0" name="Shape 620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0" t="0" r="0" b="0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1" name="Shape 621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0" t="0" r="0" b="0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2" name="Shape 622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0" t="0" r="0" b="0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3" name="Shape 623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0" t="0" r="0" b="0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4" name="Shape 624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5" name="Shape 625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0" t="0" r="0" b="0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6" name="Shape 62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0" t="0" r="0" b="0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7" name="Shape 627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0" t="0" r="0" b="0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8" name="Shape 628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0" t="0" r="0" b="0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29" name="Shape 629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0" t="0" r="0" b="0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0" name="Shape 630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0" t="0" r="0" b="0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1" name="Shape 631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0" t="0" r="0" b="0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2" name="Shape 632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0" t="0" r="0" b="0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3" name="Shape 633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0" t="0" r="0" b="0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4" name="Shape 634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0" t="0" r="0" b="0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5" name="Shape 635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0" t="0" r="0" b="0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6" name="Shape 63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0" t="0" r="0" b="0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7" name="Shape 637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0" t="0" r="0" b="0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8" name="Shape 638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0" t="0" r="0" b="0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39" name="Shape 639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0" t="0" r="0" b="0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0" name="Shape 640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0" t="0" r="0" b="0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41" name="Shape 641"/>
          <p:cNvGrpSpPr/>
          <p:nvPr/>
        </p:nvGrpSpPr>
        <p:grpSpPr>
          <a:xfrm>
            <a:off x="8396277" y="330377"/>
            <a:ext cx="332669" cy="332669"/>
            <a:chOff x="6649150" y="309350"/>
            <a:chExt cx="395800" cy="395800"/>
          </a:xfrm>
        </p:grpSpPr>
        <p:sp>
          <p:nvSpPr>
            <p:cNvPr id="642" name="Shape 642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0" t="0" r="0" b="0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3" name="Shape 643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0" t="0" r="0" b="0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4" name="Shape 644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0" t="0" r="0" b="0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5" name="Shape 645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6" name="Shape 64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7" name="Shape 647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8" name="Shape 648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49" name="Shape 649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0" name="Shape 650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1" name="Shape 651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2" name="Shape 652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3" name="Shape 653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4" name="Shape 654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5" name="Shape 655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0" t="0" r="0" b="0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6" name="Shape 65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7" name="Shape 657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8" name="Shape 658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59" name="Shape 659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0" name="Shape 660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0" t="0" r="0" b="0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1" name="Shape 661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0" t="0" r="0" b="0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2" name="Shape 662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3" name="Shape 663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0" t="0" r="0" b="0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4" name="Shape 664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0" t="0" r="0" b="0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65" name="Shape 665"/>
          <p:cNvGrpSpPr/>
          <p:nvPr/>
        </p:nvGrpSpPr>
        <p:grpSpPr>
          <a:xfrm>
            <a:off x="7828729" y="338047"/>
            <a:ext cx="337796" cy="319873"/>
            <a:chOff x="5973900" y="318475"/>
            <a:chExt cx="401900" cy="380575"/>
          </a:xfrm>
        </p:grpSpPr>
        <p:sp>
          <p:nvSpPr>
            <p:cNvPr id="666" name="Shape 66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0" t="0" r="0" b="0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7" name="Shape 667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8" name="Shape 668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0" t="0" r="0" b="0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69" name="Shape 669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0" t="0" r="0" b="0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0" name="Shape 670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1" name="Shape 671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0" t="0" r="0" b="0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2" name="Shape 672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0" t="0" r="0" b="0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3" name="Shape 673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0" t="0" r="0" b="0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4" name="Shape 674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5" name="Shape 675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0" t="0" r="0" b="0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6" name="Shape 67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7" name="Shape 677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8" name="Shape 678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79" name="Shape 679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0" t="0" r="0" b="0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0" name="Shape 680"/>
          <p:cNvGrpSpPr/>
          <p:nvPr/>
        </p:nvGrpSpPr>
        <p:grpSpPr>
          <a:xfrm>
            <a:off x="3873882" y="851340"/>
            <a:ext cx="342881" cy="418127"/>
            <a:chOff x="1268550" y="929175"/>
            <a:chExt cx="407950" cy="497475"/>
          </a:xfrm>
        </p:grpSpPr>
        <p:sp>
          <p:nvSpPr>
            <p:cNvPr id="681" name="Shape 681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2" name="Shape 682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3" name="Shape 683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84" name="Shape 684"/>
          <p:cNvGrpSpPr/>
          <p:nvPr/>
        </p:nvGrpSpPr>
        <p:grpSpPr>
          <a:xfrm>
            <a:off x="8359946" y="867205"/>
            <a:ext cx="405331" cy="388962"/>
            <a:chOff x="6605925" y="948050"/>
            <a:chExt cx="482250" cy="462775"/>
          </a:xfrm>
        </p:grpSpPr>
        <p:sp>
          <p:nvSpPr>
            <p:cNvPr id="685" name="Shape 685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0" t="0" r="0" b="0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6" name="Shape 68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0" t="0" r="0" b="0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7" name="Shape 687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0" t="0" r="0" b="0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8" name="Shape 688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0" t="0" r="0" b="0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89" name="Shape 689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0" name="Shape 690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0" t="0" r="0" b="0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691" name="Shape 691"/>
          <p:cNvGrpSpPr/>
          <p:nvPr/>
        </p:nvGrpSpPr>
        <p:grpSpPr>
          <a:xfrm>
            <a:off x="8454628" y="2019173"/>
            <a:ext cx="215966" cy="342398"/>
            <a:chOff x="6718575" y="2318625"/>
            <a:chExt cx="256950" cy="407375"/>
          </a:xfrm>
        </p:grpSpPr>
        <p:sp>
          <p:nvSpPr>
            <p:cNvPr id="692" name="Shape 692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3" name="Shape 693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0" t="0" r="0" b="0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4" name="Shape 694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0" t="0" r="0" b="0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5" name="Shape 695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6" name="Shape 69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0" t="0" r="0" b="0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7" name="Shape 697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0" t="0" r="0" b="0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8" name="Shape 698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0" t="0" r="0" b="0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699" name="Shape 699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0" t="0" r="0" b="0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0" name="Shape 700"/>
          <p:cNvGrpSpPr/>
          <p:nvPr/>
        </p:nvGrpSpPr>
        <p:grpSpPr>
          <a:xfrm>
            <a:off x="5556017" y="2646081"/>
            <a:ext cx="363369" cy="221114"/>
            <a:chOff x="3269900" y="3064500"/>
            <a:chExt cx="432325" cy="263075"/>
          </a:xfrm>
        </p:grpSpPr>
        <p:sp>
          <p:nvSpPr>
            <p:cNvPr id="701" name="Shape 701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0" t="0" r="0" b="0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2" name="Shape 702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0" t="0" r="0" b="0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3" name="Shape 703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0" t="0" r="0" b="0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04" name="Shape 704"/>
          <p:cNvGrpSpPr/>
          <p:nvPr/>
        </p:nvGrpSpPr>
        <p:grpSpPr>
          <a:xfrm>
            <a:off x="8430044" y="2578526"/>
            <a:ext cx="265114" cy="372593"/>
            <a:chOff x="6689325" y="2984125"/>
            <a:chExt cx="315425" cy="443300"/>
          </a:xfrm>
        </p:grpSpPr>
        <p:sp>
          <p:nvSpPr>
            <p:cNvPr id="705" name="Shape 705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0" t="0" r="0" b="0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6" name="Shape 70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0" t="0" r="0" b="0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7" name="Shape 707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8" name="Shape 708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09" name="Shape 709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0" t="0" r="0" b="0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0" name="Shape 710"/>
          <p:cNvGrpSpPr/>
          <p:nvPr/>
        </p:nvGrpSpPr>
        <p:grpSpPr>
          <a:xfrm>
            <a:off x="4478769" y="3673193"/>
            <a:ext cx="256415" cy="414534"/>
            <a:chOff x="1988225" y="4286525"/>
            <a:chExt cx="305075" cy="493200"/>
          </a:xfrm>
        </p:grpSpPr>
        <p:sp>
          <p:nvSpPr>
            <p:cNvPr id="711" name="Shape 711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0" t="0" r="0" b="0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2" name="Shape 712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3" name="Shape 713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0" t="0" r="0" b="0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4" name="Shape 714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0" t="0" r="0" b="0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5" name="Shape 715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0" t="0" r="0" b="0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6" name="Shape 71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17" name="Shape 717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18" name="Shape 718"/>
          <p:cNvGrpSpPr/>
          <p:nvPr/>
        </p:nvGrpSpPr>
        <p:grpSpPr>
          <a:xfrm>
            <a:off x="5022762" y="3702358"/>
            <a:ext cx="309640" cy="392030"/>
            <a:chOff x="2635450" y="4321225"/>
            <a:chExt cx="368400" cy="466425"/>
          </a:xfrm>
        </p:grpSpPr>
        <p:sp>
          <p:nvSpPr>
            <p:cNvPr id="719" name="Shape 719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0" t="0" r="0" b="0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0" name="Shape 720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0" t="0" r="0" b="0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1" name="Shape 721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0" t="0" r="0" b="0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2" name="Shape 722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0" t="0" r="0" b="0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3" name="Shape 723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0" t="0" r="0" b="0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4" name="Shape 724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0" t="0" r="0" b="0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25" name="Shape 725"/>
          <p:cNvGrpSpPr/>
          <p:nvPr/>
        </p:nvGrpSpPr>
        <p:grpSpPr>
          <a:xfrm>
            <a:off x="8391171" y="3692630"/>
            <a:ext cx="342881" cy="383835"/>
            <a:chOff x="6643075" y="4309650"/>
            <a:chExt cx="407950" cy="456675"/>
          </a:xfrm>
        </p:grpSpPr>
        <p:sp>
          <p:nvSpPr>
            <p:cNvPr id="726" name="Shape 72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7" name="Shape 727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8" name="Shape 728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0" t="0" r="0" b="0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29" name="Shape 729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0" t="0" r="0" b="0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0" name="Shape 730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0" t="0" r="0" b="0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1" name="Shape 731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0" t="0" r="0" b="0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2" name="Shape 732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0" t="0" r="0" b="0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3" name="Shape 733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0" t="0" r="0" b="0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4" name="Shape 734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0" t="0" r="0" b="0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35" name="Shape 735"/>
          <p:cNvGrpSpPr/>
          <p:nvPr/>
        </p:nvGrpSpPr>
        <p:grpSpPr>
          <a:xfrm>
            <a:off x="7206444" y="4234584"/>
            <a:ext cx="452420" cy="433992"/>
            <a:chOff x="5233525" y="4954450"/>
            <a:chExt cx="538275" cy="516350"/>
          </a:xfrm>
        </p:grpSpPr>
        <p:sp>
          <p:nvSpPr>
            <p:cNvPr id="736" name="Shape 73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7" name="Shape 737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0" t="0" r="0" b="0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8" name="Shape 738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0" t="0" r="0" b="0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39" name="Shape 739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0" t="0" r="0" b="0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0" name="Shape 740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0" t="0" r="0" b="0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1" name="Shape 741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0" t="0" r="0" b="0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2" name="Shape 742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0" t="0" r="0" b="0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3" name="Shape 743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0" t="0" r="0" b="0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4" name="Shape 744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0" t="0" r="0" b="0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5" name="Shape 745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0" t="0" r="0" b="0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6" name="Shape 74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0" t="0" r="0" b="0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47" name="Shape 747"/>
          <p:cNvGrpSpPr/>
          <p:nvPr/>
        </p:nvGrpSpPr>
        <p:grpSpPr>
          <a:xfrm>
            <a:off x="6637362" y="4242254"/>
            <a:ext cx="460615" cy="418653"/>
            <a:chOff x="4556450" y="4963575"/>
            <a:chExt cx="548025" cy="498100"/>
          </a:xfrm>
        </p:grpSpPr>
        <p:sp>
          <p:nvSpPr>
            <p:cNvPr id="748" name="Shape 748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0" t="0" r="0" b="0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49" name="Shape 749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0" t="0" r="0" b="0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0" name="Shape 750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1" name="Shape 751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0" t="0" r="0" b="0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2" name="Shape 752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0" t="0" r="0" b="0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53" name="Shape 753"/>
          <p:cNvGrpSpPr/>
          <p:nvPr/>
        </p:nvGrpSpPr>
        <p:grpSpPr>
          <a:xfrm>
            <a:off x="3254644" y="4332838"/>
            <a:ext cx="445254" cy="246182"/>
            <a:chOff x="531800" y="5071350"/>
            <a:chExt cx="529750" cy="292900"/>
          </a:xfrm>
        </p:grpSpPr>
        <p:sp>
          <p:nvSpPr>
            <p:cNvPr id="754" name="Shape 754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0" t="0" r="0" b="0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5" name="Shape 755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0" t="0" r="0" b="0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6" name="Shape 75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7" name="Shape 757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0" t="0" r="0" b="0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8" name="Shape 758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0" t="0" r="0" b="0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59" name="Shape 759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0" name="Shape 760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0" t="0" r="0" b="0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61" name="Shape 76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762" name="Shape 762"/>
          <p:cNvSpPr txBox="1"/>
          <p:nvPr/>
        </p:nvSpPr>
        <p:spPr>
          <a:xfrm>
            <a:off x="495575" y="1196850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SlidesCarnival icons are editable shapes</a:t>
            </a: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SzPct val="122222"/>
              <a:buFont typeface="Arial"/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This means that you can:</a:t>
            </a:r>
          </a:p>
          <a:p>
            <a:pPr marL="457200" lvl="0" indent="-285750" rtl="0"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Char char="●"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Resize them without losing quality.</a:t>
            </a:r>
          </a:p>
          <a:p>
            <a:pPr marL="457200" lvl="0" indent="-285750" rtl="0">
              <a:spcBef>
                <a:spcPts val="0"/>
              </a:spcBef>
              <a:buClr>
                <a:srgbClr val="222222"/>
              </a:buClr>
              <a:buSzPct val="100000"/>
              <a:buFont typeface="Roboto"/>
              <a:buChar char="●"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Change line color, width and style.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Isn’t that nice? :)</a:t>
            </a: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9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Examples: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 sz="9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763" name="Shape 763"/>
          <p:cNvGrpSpPr/>
          <p:nvPr/>
        </p:nvGrpSpPr>
        <p:grpSpPr>
          <a:xfrm>
            <a:off x="1490894" y="2688175"/>
            <a:ext cx="433992" cy="422729"/>
            <a:chOff x="5916675" y="927975"/>
            <a:chExt cx="516350" cy="502950"/>
          </a:xfrm>
        </p:grpSpPr>
        <p:sp>
          <p:nvSpPr>
            <p:cNvPr id="764" name="Shape 764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5" name="Shape 765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8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6" name="Shape 766"/>
          <p:cNvGrpSpPr/>
          <p:nvPr/>
        </p:nvGrpSpPr>
        <p:grpSpPr>
          <a:xfrm>
            <a:off x="606914" y="3394076"/>
            <a:ext cx="1079481" cy="1051467"/>
            <a:chOff x="5916675" y="927975"/>
            <a:chExt cx="516350" cy="502950"/>
          </a:xfrm>
        </p:grpSpPr>
        <p:sp>
          <p:nvSpPr>
            <p:cNvPr id="767" name="Shape 767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68" name="Shape 768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8700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769" name="Shape 769"/>
          <p:cNvGrpSpPr/>
          <p:nvPr/>
        </p:nvGrpSpPr>
        <p:grpSpPr>
          <a:xfrm>
            <a:off x="607056" y="2688175"/>
            <a:ext cx="433992" cy="422729"/>
            <a:chOff x="5916675" y="927975"/>
            <a:chExt cx="516350" cy="502950"/>
          </a:xfrm>
        </p:grpSpPr>
        <p:sp>
          <p:nvSpPr>
            <p:cNvPr id="770" name="Shape 770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0" t="0" r="0" b="0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771" name="Shape 771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0" t="0" r="0" b="0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87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772" name="Shape 772"/>
          <p:cNvSpPr/>
          <p:nvPr/>
        </p:nvSpPr>
        <p:spPr>
          <a:xfrm>
            <a:off x="1683055" y="292455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/>
          <p:nvPr/>
        </p:nvSpPr>
        <p:spPr>
          <a:xfrm>
            <a:off x="799218" y="2924552"/>
            <a:ext cx="402263" cy="227229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6D9EEB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4" name="Shape 774"/>
          <p:cNvSpPr/>
          <p:nvPr/>
        </p:nvSpPr>
        <p:spPr>
          <a:xfrm>
            <a:off x="1084753" y="3982090"/>
            <a:ext cx="1000561" cy="565193"/>
          </a:xfrm>
          <a:custGeom>
            <a:avLst/>
            <a:gdLst/>
            <a:ahLst/>
            <a:cxnLst/>
            <a:rect l="0" t="0" r="0" b="0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6D9EEB"/>
            </a:solidFill>
            <a:prstDash val="dash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Shape 779"/>
          <p:cNvSpPr txBox="1"/>
          <p:nvPr/>
        </p:nvSpPr>
        <p:spPr>
          <a:xfrm>
            <a:off x="2392450" y="990475"/>
            <a:ext cx="6287100" cy="13809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 b="1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Now you can use any emoji as an icon!</a:t>
            </a: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And of course it resizes without losing quality and you can change the color.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How? Follow Google instructions </a:t>
            </a:r>
            <a:r>
              <a:rPr lang="en" u="sng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https://twitter.com/googledocs/status/730087240156643328</a:t>
            </a: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lvl="0" rtl="0">
              <a:spcBef>
                <a:spcPts val="0"/>
              </a:spcBef>
              <a:buNone/>
            </a:pPr>
            <a:endParaRPr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80" name="Shape 780"/>
          <p:cNvSpPr txBox="1"/>
          <p:nvPr/>
        </p:nvSpPr>
        <p:spPr>
          <a:xfrm>
            <a:off x="1036700" y="2450450"/>
            <a:ext cx="7642800" cy="2570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3600">
                <a:solidFill>
                  <a:srgbClr val="222222"/>
                </a:solidFill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rgbClr val="FF8700"/>
                </a:solidFill>
                <a:highlight>
                  <a:srgbClr val="000000"/>
                </a:highlight>
                <a:latin typeface="Roboto"/>
                <a:ea typeface="Roboto"/>
                <a:cs typeface="Roboto"/>
                <a:sym typeface="Roboto"/>
              </a:rPr>
              <a:t> and many more...</a:t>
            </a:r>
          </a:p>
        </p:txBody>
      </p:sp>
      <p:sp>
        <p:nvSpPr>
          <p:cNvPr id="781" name="Shape 781"/>
          <p:cNvSpPr txBox="1"/>
          <p:nvPr/>
        </p:nvSpPr>
        <p:spPr>
          <a:xfrm>
            <a:off x="877575" y="9326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" sz="9600">
                <a:solidFill>
                  <a:srgbClr val="FF8700"/>
                </a:solidFill>
              </a:rPr>
              <a:t>😉</a:t>
            </a:r>
          </a:p>
        </p:txBody>
      </p:sp>
      <p:sp>
        <p:nvSpPr>
          <p:cNvPr id="782" name="Shape 78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14</a:t>
            </a:fld>
            <a:endParaRPr lang="e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 idx="4294967295"/>
          </p:nvPr>
        </p:nvSpPr>
        <p:spPr>
          <a:xfrm>
            <a:off x="1223682" y="0"/>
            <a:ext cx="5646254" cy="107576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4000" dirty="0">
                <a:solidFill>
                  <a:srgbClr val="FF8700"/>
                </a:solidFill>
              </a:rPr>
              <a:t>AGENDA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5" name="Shape 245">
            <a:extLst>
              <a:ext uri="{FF2B5EF4-FFF2-40B4-BE49-F238E27FC236}">
                <a16:creationId xmlns:a16="http://schemas.microsoft.com/office/drawing/2014/main" id="{EAF1DE7D-78AA-4C4E-9922-27AC739262BB}"/>
              </a:ext>
            </a:extLst>
          </p:cNvPr>
          <p:cNvSpPr/>
          <p:nvPr/>
        </p:nvSpPr>
        <p:spPr>
          <a:xfrm>
            <a:off x="242047" y="2053698"/>
            <a:ext cx="1670275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100" dirty="0">
              <a:solidFill>
                <a:schemeClr val="bg1"/>
              </a:solidFill>
              <a:latin typeface="Dosis" panose="020B0604020202020204" charset="0"/>
              <a:ea typeface="Roboto" panose="020B0604020202020204" charset="0"/>
              <a:cs typeface="DokChampa" panose="020B0604020202020204" pitchFamily="34" charset="-34"/>
              <a:sym typeface="Roboto"/>
            </a:endParaRPr>
          </a:p>
        </p:txBody>
      </p:sp>
      <p:sp>
        <p:nvSpPr>
          <p:cNvPr id="6" name="Shape 247">
            <a:extLst>
              <a:ext uri="{FF2B5EF4-FFF2-40B4-BE49-F238E27FC236}">
                <a16:creationId xmlns:a16="http://schemas.microsoft.com/office/drawing/2014/main" id="{82D8FA89-24F8-4E0A-984A-1494F7FCA8B5}"/>
              </a:ext>
            </a:extLst>
          </p:cNvPr>
          <p:cNvSpPr/>
          <p:nvPr/>
        </p:nvSpPr>
        <p:spPr>
          <a:xfrm>
            <a:off x="2086239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Shape 248">
            <a:extLst>
              <a:ext uri="{FF2B5EF4-FFF2-40B4-BE49-F238E27FC236}">
                <a16:creationId xmlns:a16="http://schemas.microsoft.com/office/drawing/2014/main" id="{F52C6847-E2AF-401A-9839-AE65554C34C1}"/>
              </a:ext>
            </a:extLst>
          </p:cNvPr>
          <p:cNvSpPr/>
          <p:nvPr/>
        </p:nvSpPr>
        <p:spPr>
          <a:xfrm>
            <a:off x="3863194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Shape 247">
            <a:extLst>
              <a:ext uri="{FF2B5EF4-FFF2-40B4-BE49-F238E27FC236}">
                <a16:creationId xmlns:a16="http://schemas.microsoft.com/office/drawing/2014/main" id="{5286E4EF-F64F-406F-A64E-E07DBE2CE64F}"/>
              </a:ext>
            </a:extLst>
          </p:cNvPr>
          <p:cNvSpPr/>
          <p:nvPr/>
        </p:nvSpPr>
        <p:spPr>
          <a:xfrm>
            <a:off x="5686660" y="2053698"/>
            <a:ext cx="1670275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Shape 248">
            <a:extLst>
              <a:ext uri="{FF2B5EF4-FFF2-40B4-BE49-F238E27FC236}">
                <a16:creationId xmlns:a16="http://schemas.microsoft.com/office/drawing/2014/main" id="{80CAD2BD-ECAF-4195-B316-314B3614FE2A}"/>
              </a:ext>
            </a:extLst>
          </p:cNvPr>
          <p:cNvSpPr/>
          <p:nvPr/>
        </p:nvSpPr>
        <p:spPr>
          <a:xfrm>
            <a:off x="7531575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" name="Shape 361">
            <a:extLst>
              <a:ext uri="{FF2B5EF4-FFF2-40B4-BE49-F238E27FC236}">
                <a16:creationId xmlns:a16="http://schemas.microsoft.com/office/drawing/2014/main" id="{131FF6B9-AB6A-4F25-AB7A-ECC6B46A8831}"/>
              </a:ext>
            </a:extLst>
          </p:cNvPr>
          <p:cNvGrpSpPr/>
          <p:nvPr/>
        </p:nvGrpSpPr>
        <p:grpSpPr>
          <a:xfrm>
            <a:off x="905743" y="2239812"/>
            <a:ext cx="342881" cy="418127"/>
            <a:chOff x="596350" y="929175"/>
            <a:chExt cx="407950" cy="497475"/>
          </a:xfrm>
        </p:grpSpPr>
        <p:sp>
          <p:nvSpPr>
            <p:cNvPr id="22" name="Shape 362">
              <a:extLst>
                <a:ext uri="{FF2B5EF4-FFF2-40B4-BE49-F238E27FC236}">
                  <a16:creationId xmlns:a16="http://schemas.microsoft.com/office/drawing/2014/main" id="{9FEFCDB5-DD6D-4B76-AA81-F5953A6BA6C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Shape 363">
              <a:extLst>
                <a:ext uri="{FF2B5EF4-FFF2-40B4-BE49-F238E27FC236}">
                  <a16:creationId xmlns:a16="http://schemas.microsoft.com/office/drawing/2014/main" id="{7A1A29D6-70E7-49B0-92FF-9FC7B303C68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Shape 364">
              <a:extLst>
                <a:ext uri="{FF2B5EF4-FFF2-40B4-BE49-F238E27FC236}">
                  <a16:creationId xmlns:a16="http://schemas.microsoft.com/office/drawing/2014/main" id="{D2843030-02C8-4365-AF71-08DA3B3E46FC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Shape 365">
              <a:extLst>
                <a:ext uri="{FF2B5EF4-FFF2-40B4-BE49-F238E27FC236}">
                  <a16:creationId xmlns:a16="http://schemas.microsoft.com/office/drawing/2014/main" id="{A5895EA5-3456-4505-ADD3-187D77D8E295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Shape 366">
              <a:extLst>
                <a:ext uri="{FF2B5EF4-FFF2-40B4-BE49-F238E27FC236}">
                  <a16:creationId xmlns:a16="http://schemas.microsoft.com/office/drawing/2014/main" id="{883E20B4-D485-4008-B495-1195E6D3134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Shape 367">
              <a:extLst>
                <a:ext uri="{FF2B5EF4-FFF2-40B4-BE49-F238E27FC236}">
                  <a16:creationId xmlns:a16="http://schemas.microsoft.com/office/drawing/2014/main" id="{07D434FB-4C22-4122-AA75-988C593462DF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Shape 368">
              <a:extLst>
                <a:ext uri="{FF2B5EF4-FFF2-40B4-BE49-F238E27FC236}">
                  <a16:creationId xmlns:a16="http://schemas.microsoft.com/office/drawing/2014/main" id="{E3E16EA6-ED17-4795-8FF0-5BB4CDC408EA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73AF8B-6E0E-419F-92F8-F5F64BBB268E}"/>
              </a:ext>
            </a:extLst>
          </p:cNvPr>
          <p:cNvSpPr txBox="1"/>
          <p:nvPr/>
        </p:nvSpPr>
        <p:spPr>
          <a:xfrm>
            <a:off x="242047" y="2973325"/>
            <a:ext cx="167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 panose="020B0604020202020204" charset="0"/>
                <a:cs typeface="DokChampa" panose="020B0604020202020204" pitchFamily="34" charset="-34"/>
                <a:sym typeface="Roboto"/>
              </a:rPr>
              <a:t>OBJECTIVE</a:t>
            </a:r>
            <a:endParaRPr lang="en-IN" dirty="0"/>
          </a:p>
        </p:txBody>
      </p:sp>
      <p:grpSp>
        <p:nvGrpSpPr>
          <p:cNvPr id="30" name="Shape 490">
            <a:extLst>
              <a:ext uri="{FF2B5EF4-FFF2-40B4-BE49-F238E27FC236}">
                <a16:creationId xmlns:a16="http://schemas.microsoft.com/office/drawing/2014/main" id="{34636073-FB62-4900-9E05-E6902975D223}"/>
              </a:ext>
            </a:extLst>
          </p:cNvPr>
          <p:cNvGrpSpPr/>
          <p:nvPr/>
        </p:nvGrpSpPr>
        <p:grpSpPr>
          <a:xfrm>
            <a:off x="2719978" y="2278706"/>
            <a:ext cx="342881" cy="350068"/>
            <a:chOff x="3951850" y="2985350"/>
            <a:chExt cx="407950" cy="416500"/>
          </a:xfrm>
        </p:grpSpPr>
        <p:sp>
          <p:nvSpPr>
            <p:cNvPr id="31" name="Shape 491">
              <a:extLst>
                <a:ext uri="{FF2B5EF4-FFF2-40B4-BE49-F238E27FC236}">
                  <a16:creationId xmlns:a16="http://schemas.microsoft.com/office/drawing/2014/main" id="{6AD8FD93-3874-48C2-BEB1-7C6EEED8D8C6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92">
              <a:extLst>
                <a:ext uri="{FF2B5EF4-FFF2-40B4-BE49-F238E27FC236}">
                  <a16:creationId xmlns:a16="http://schemas.microsoft.com/office/drawing/2014/main" id="{EE192281-BD28-4C46-993B-62ABCDB2497E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93">
              <a:extLst>
                <a:ext uri="{FF2B5EF4-FFF2-40B4-BE49-F238E27FC236}">
                  <a16:creationId xmlns:a16="http://schemas.microsoft.com/office/drawing/2014/main" id="{97D1A9DD-F965-4E1D-B298-ABAB405C0B25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94">
              <a:extLst>
                <a:ext uri="{FF2B5EF4-FFF2-40B4-BE49-F238E27FC236}">
                  <a16:creationId xmlns:a16="http://schemas.microsoft.com/office/drawing/2014/main" id="{7755A65F-AB92-4DC5-8BBF-BE134B9A0834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FB39A8-AA9D-446C-A0D5-CF766D3B9DD9}"/>
              </a:ext>
            </a:extLst>
          </p:cNvPr>
          <p:cNvSpPr txBox="1"/>
          <p:nvPr/>
        </p:nvSpPr>
        <p:spPr>
          <a:xfrm>
            <a:off x="2086239" y="2973326"/>
            <a:ext cx="160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BACKGROUND STUDY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DC0F4-F480-462B-BE38-E1C5882E6047}"/>
              </a:ext>
            </a:extLst>
          </p:cNvPr>
          <p:cNvSpPr txBox="1"/>
          <p:nvPr/>
        </p:nvSpPr>
        <p:spPr>
          <a:xfrm>
            <a:off x="3869909" y="2973326"/>
            <a:ext cx="16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DATASET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27A33-1390-4A4E-B0E5-3B18E6DD7FD4}"/>
              </a:ext>
            </a:extLst>
          </p:cNvPr>
          <p:cNvSpPr txBox="1"/>
          <p:nvPr/>
        </p:nvSpPr>
        <p:spPr>
          <a:xfrm>
            <a:off x="5653579" y="2973325"/>
            <a:ext cx="16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METHODOLOGY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B36442-A509-4643-B2CA-3042A8D71EEC}"/>
              </a:ext>
            </a:extLst>
          </p:cNvPr>
          <p:cNvSpPr txBox="1"/>
          <p:nvPr/>
        </p:nvSpPr>
        <p:spPr>
          <a:xfrm>
            <a:off x="7531575" y="2974095"/>
            <a:ext cx="161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charset="0"/>
              </a:rPr>
              <a:t> RESULTS AND DISCUSSION</a:t>
            </a:r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" name="Shape 421">
            <a:extLst>
              <a:ext uri="{FF2B5EF4-FFF2-40B4-BE49-F238E27FC236}">
                <a16:creationId xmlns:a16="http://schemas.microsoft.com/office/drawing/2014/main" id="{99777994-FEF8-4755-BC4D-491EBBBBF1D6}"/>
              </a:ext>
            </a:extLst>
          </p:cNvPr>
          <p:cNvGrpSpPr/>
          <p:nvPr/>
        </p:nvGrpSpPr>
        <p:grpSpPr>
          <a:xfrm>
            <a:off x="8162548" y="2252083"/>
            <a:ext cx="359271" cy="376691"/>
            <a:chOff x="5961125" y="1623900"/>
            <a:chExt cx="427450" cy="448175"/>
          </a:xfrm>
        </p:grpSpPr>
        <p:sp>
          <p:nvSpPr>
            <p:cNvPr id="46" name="Shape 422">
              <a:extLst>
                <a:ext uri="{FF2B5EF4-FFF2-40B4-BE49-F238E27FC236}">
                  <a16:creationId xmlns:a16="http://schemas.microsoft.com/office/drawing/2014/main" id="{2870ADE6-43F3-4CE3-9BE8-EF848F54D4A5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>
              <a:extLst>
                <a:ext uri="{FF2B5EF4-FFF2-40B4-BE49-F238E27FC236}">
                  <a16:creationId xmlns:a16="http://schemas.microsoft.com/office/drawing/2014/main" id="{12B5890C-8C62-447A-9922-5F2E2F462D39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>
              <a:extLst>
                <a:ext uri="{FF2B5EF4-FFF2-40B4-BE49-F238E27FC236}">
                  <a16:creationId xmlns:a16="http://schemas.microsoft.com/office/drawing/2014/main" id="{3EBC05A7-A056-4F34-B8C8-397BB42EECB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>
              <a:extLst>
                <a:ext uri="{FF2B5EF4-FFF2-40B4-BE49-F238E27FC236}">
                  <a16:creationId xmlns:a16="http://schemas.microsoft.com/office/drawing/2014/main" id="{0F03D36D-DB1C-412B-BDE3-F7393D7B4F1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>
              <a:extLst>
                <a:ext uri="{FF2B5EF4-FFF2-40B4-BE49-F238E27FC236}">
                  <a16:creationId xmlns:a16="http://schemas.microsoft.com/office/drawing/2014/main" id="{4D8EB93F-D8AC-4E76-AC0B-EF4E4E2980AF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>
              <a:extLst>
                <a:ext uri="{FF2B5EF4-FFF2-40B4-BE49-F238E27FC236}">
                  <a16:creationId xmlns:a16="http://schemas.microsoft.com/office/drawing/2014/main" id="{BDA32822-0F9A-49FC-9B29-6AA14A944A6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>
              <a:extLst>
                <a:ext uri="{FF2B5EF4-FFF2-40B4-BE49-F238E27FC236}">
                  <a16:creationId xmlns:a16="http://schemas.microsoft.com/office/drawing/2014/main" id="{9BBE6440-3BE7-40E2-9153-D8D3F79CEF8E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6CF7138-AE1A-459B-9CB2-FC7DB3E0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33" y="2236682"/>
            <a:ext cx="444874" cy="3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Shape 487">
            <a:extLst>
              <a:ext uri="{FF2B5EF4-FFF2-40B4-BE49-F238E27FC236}">
                <a16:creationId xmlns:a16="http://schemas.microsoft.com/office/drawing/2014/main" id="{15C9A21B-67DB-4FF2-815A-DE025024303A}"/>
              </a:ext>
            </a:extLst>
          </p:cNvPr>
          <p:cNvGrpSpPr/>
          <p:nvPr/>
        </p:nvGrpSpPr>
        <p:grpSpPr>
          <a:xfrm>
            <a:off x="6328412" y="2275134"/>
            <a:ext cx="435021" cy="323445"/>
            <a:chOff x="5247525" y="3007275"/>
            <a:chExt cx="517575" cy="384825"/>
          </a:xfrm>
        </p:grpSpPr>
        <p:sp>
          <p:nvSpPr>
            <p:cNvPr id="58" name="Shape 488">
              <a:extLst>
                <a:ext uri="{FF2B5EF4-FFF2-40B4-BE49-F238E27FC236}">
                  <a16:creationId xmlns:a16="http://schemas.microsoft.com/office/drawing/2014/main" id="{43F61B2C-34E7-4D66-880E-0E2A406DFE4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89">
              <a:extLst>
                <a:ext uri="{FF2B5EF4-FFF2-40B4-BE49-F238E27FC236}">
                  <a16:creationId xmlns:a16="http://schemas.microsoft.com/office/drawing/2014/main" id="{4C2E9920-BD85-4A4B-BF12-E6B17521215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0657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18" grpId="0"/>
      <p:bldP spid="19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FADCF-FBA2-45F7-9E84-21A31917A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Shape 119">
            <a:extLst>
              <a:ext uri="{FF2B5EF4-FFF2-40B4-BE49-F238E27FC236}">
                <a16:creationId xmlns:a16="http://schemas.microsoft.com/office/drawing/2014/main" id="{9ED5D532-D476-4FC3-B951-FA122A6EE31C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5646254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</a:rPr>
              <a:t>OBJECTIVE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5" name="Shape 198">
            <a:extLst>
              <a:ext uri="{FF2B5EF4-FFF2-40B4-BE49-F238E27FC236}">
                <a16:creationId xmlns:a16="http://schemas.microsoft.com/office/drawing/2014/main" id="{5A4B6733-DE2B-4967-8EC6-281672D479EE}"/>
              </a:ext>
            </a:extLst>
          </p:cNvPr>
          <p:cNvSpPr/>
          <p:nvPr/>
        </p:nvSpPr>
        <p:spPr>
          <a:xfrm>
            <a:off x="784533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18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TO PREDICT THE FREQUENCIES OF THE SEVEN ALGAE FOR THE WATER SAMPLE.</a:t>
            </a:r>
            <a:endParaRPr lang="en" sz="1800" dirty="0">
              <a:solidFill>
                <a:srgbClr val="FFFFFF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6" name="Shape 199">
            <a:extLst>
              <a:ext uri="{FF2B5EF4-FFF2-40B4-BE49-F238E27FC236}">
                <a16:creationId xmlns:a16="http://schemas.microsoft.com/office/drawing/2014/main" id="{8DF2B983-83F0-439B-911B-45ADE45DB4FE}"/>
              </a:ext>
            </a:extLst>
          </p:cNvPr>
          <p:cNvSpPr/>
          <p:nvPr/>
        </p:nvSpPr>
        <p:spPr>
          <a:xfrm>
            <a:off x="5947167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REDUCING THE COST BY TRAINING THE MODEL.</a:t>
            </a:r>
            <a:endParaRPr lang="en" sz="1800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Shape 198">
            <a:extLst>
              <a:ext uri="{FF2B5EF4-FFF2-40B4-BE49-F238E27FC236}">
                <a16:creationId xmlns:a16="http://schemas.microsoft.com/office/drawing/2014/main" id="{453F79E5-90E2-4C60-AFEC-916148A2CF70}"/>
              </a:ext>
            </a:extLst>
          </p:cNvPr>
          <p:cNvSpPr/>
          <p:nvPr/>
        </p:nvSpPr>
        <p:spPr>
          <a:xfrm>
            <a:off x="3365850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16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TO PROVIDE A BETTER UNDERSTANDING OF THE</a:t>
            </a:r>
          </a:p>
          <a:p>
            <a:pPr lvl="0" algn="ctr"/>
            <a:r>
              <a:rPr lang="en-IN" sz="16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FACTORS INFLUENCING THE ALGAE FREQUENCIES.</a:t>
            </a:r>
            <a:endParaRPr lang="en" sz="1600" dirty="0">
              <a:solidFill>
                <a:srgbClr val="FFFFFF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70912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Shape 139">
            <a:extLst>
              <a:ext uri="{FF2B5EF4-FFF2-40B4-BE49-F238E27FC236}">
                <a16:creationId xmlns:a16="http://schemas.microsoft.com/office/drawing/2014/main" id="{3D19E189-395A-4325-909B-1733A92981C8}"/>
              </a:ext>
            </a:extLst>
          </p:cNvPr>
          <p:cNvSpPr txBox="1">
            <a:spLocks/>
          </p:cNvSpPr>
          <p:nvPr/>
        </p:nvSpPr>
        <p:spPr>
          <a:xfrm>
            <a:off x="1104900" y="15212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FLOW CHART</a:t>
            </a:r>
            <a:endParaRPr lang="en" sz="4000" dirty="0">
              <a:solidFill>
                <a:srgbClr val="FF8700"/>
              </a:solidFill>
              <a:latin typeface="Dosis" panose="020B0604020202020204" charset="0"/>
            </a:endParaRPr>
          </a:p>
        </p:txBody>
      </p:sp>
      <p:sp>
        <p:nvSpPr>
          <p:cNvPr id="6" name="Shape 141">
            <a:extLst>
              <a:ext uri="{FF2B5EF4-FFF2-40B4-BE49-F238E27FC236}">
                <a16:creationId xmlns:a16="http://schemas.microsoft.com/office/drawing/2014/main" id="{26404578-2A9D-473D-BA05-AC639923FC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FFD34E-69D1-4B31-8FB8-9784DE219217}"/>
              </a:ext>
            </a:extLst>
          </p:cNvPr>
          <p:cNvSpPr/>
          <p:nvPr/>
        </p:nvSpPr>
        <p:spPr>
          <a:xfrm>
            <a:off x="297450" y="1764931"/>
            <a:ext cx="1768288" cy="2447364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Reasons for algal bloom.</a:t>
            </a:r>
          </a:p>
          <a:p>
            <a:pPr algn="ctr"/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 review of existing literature related to the prediction of algal blooms.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BB527B-FB3B-4D89-9053-AE53B3BEE999}"/>
              </a:ext>
            </a:extLst>
          </p:cNvPr>
          <p:cNvSpPr/>
          <p:nvPr/>
        </p:nvSpPr>
        <p:spPr>
          <a:xfrm>
            <a:off x="2810434" y="1156447"/>
            <a:ext cx="6225989" cy="358364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AFF1AF-A698-463B-8CFD-195D06B62E6E}"/>
              </a:ext>
            </a:extLst>
          </p:cNvPr>
          <p:cNvSpPr/>
          <p:nvPr/>
        </p:nvSpPr>
        <p:spPr>
          <a:xfrm>
            <a:off x="159124" y="1156447"/>
            <a:ext cx="2046194" cy="358364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D0E7F-EB23-4B05-A17E-3DF942829576}"/>
              </a:ext>
            </a:extLst>
          </p:cNvPr>
          <p:cNvSpPr txBox="1"/>
          <p:nvPr/>
        </p:nvSpPr>
        <p:spPr>
          <a:xfrm>
            <a:off x="2810434" y="1203512"/>
            <a:ext cx="622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PREDICTION OF ALGAE BLOOM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70021-B3B7-4885-BDF2-EDFDD0DF6AEB}"/>
              </a:ext>
            </a:extLst>
          </p:cNvPr>
          <p:cNvSpPr txBox="1"/>
          <p:nvPr/>
        </p:nvSpPr>
        <p:spPr>
          <a:xfrm>
            <a:off x="159124" y="1214004"/>
            <a:ext cx="2046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ADVANCED RESEARCH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958EED-DB97-40A3-8D5D-7CCFBF796952}"/>
              </a:ext>
            </a:extLst>
          </p:cNvPr>
          <p:cNvCxnSpPr/>
          <p:nvPr/>
        </p:nvCxnSpPr>
        <p:spPr>
          <a:xfrm>
            <a:off x="159124" y="1542066"/>
            <a:ext cx="2046194" cy="0"/>
          </a:xfrm>
          <a:prstGeom prst="line">
            <a:avLst/>
          </a:prstGeom>
          <a:ln>
            <a:solidFill>
              <a:srgbClr val="FF8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0E792C-6D0F-4264-ABD3-AE6D316C0760}"/>
              </a:ext>
            </a:extLst>
          </p:cNvPr>
          <p:cNvCxnSpPr>
            <a:cxnSpLocks/>
          </p:cNvCxnSpPr>
          <p:nvPr/>
        </p:nvCxnSpPr>
        <p:spPr>
          <a:xfrm>
            <a:off x="2810434" y="1542066"/>
            <a:ext cx="6225989" cy="0"/>
          </a:xfrm>
          <a:prstGeom prst="line">
            <a:avLst/>
          </a:prstGeom>
          <a:ln>
            <a:solidFill>
              <a:srgbClr val="FF8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000D9B3-C945-4680-80FF-A3A6926AD2F4}"/>
              </a:ext>
            </a:extLst>
          </p:cNvPr>
          <p:cNvSpPr/>
          <p:nvPr/>
        </p:nvSpPr>
        <p:spPr>
          <a:xfrm>
            <a:off x="2990999" y="4444253"/>
            <a:ext cx="1768288" cy="230573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Water Samples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EE970B-5E3C-492A-9B4D-5F96E9F2DE79}"/>
              </a:ext>
            </a:extLst>
          </p:cNvPr>
          <p:cNvCxnSpPr/>
          <p:nvPr/>
        </p:nvCxnSpPr>
        <p:spPr>
          <a:xfrm>
            <a:off x="2205318" y="2756647"/>
            <a:ext cx="605116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F87352-9E85-4A02-A9E6-F51B0F33478D}"/>
              </a:ext>
            </a:extLst>
          </p:cNvPr>
          <p:cNvCxnSpPr>
            <a:cxnSpLocks/>
          </p:cNvCxnSpPr>
          <p:nvPr/>
        </p:nvCxnSpPr>
        <p:spPr>
          <a:xfrm flipV="1">
            <a:off x="3871564" y="3267635"/>
            <a:ext cx="0" cy="526677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DATABASE PNG">
            <a:extLst>
              <a:ext uri="{FF2B5EF4-FFF2-40B4-BE49-F238E27FC236}">
                <a16:creationId xmlns:a16="http://schemas.microsoft.com/office/drawing/2014/main" id="{5728734C-168B-4DB2-8A3E-15D8AE8FB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24" y="3774498"/>
            <a:ext cx="665481" cy="66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1AD8E-3BBE-4E32-9596-8A799351562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759287" y="2699497"/>
            <a:ext cx="305286" cy="1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303339-F9EC-4188-9F1A-D26B810372B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832861" y="2699498"/>
            <a:ext cx="305286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4DF105-F3DA-4411-B83C-94301ACD06FD}"/>
              </a:ext>
            </a:extLst>
          </p:cNvPr>
          <p:cNvSpPr/>
          <p:nvPr/>
        </p:nvSpPr>
        <p:spPr>
          <a:xfrm>
            <a:off x="2990999" y="2131359"/>
            <a:ext cx="1768288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Data unification and missing value interpolation with the data.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BF2255-7398-4EB8-8EF0-7DCF4636A8D6}"/>
              </a:ext>
            </a:extLst>
          </p:cNvPr>
          <p:cNvSpPr/>
          <p:nvPr/>
        </p:nvSpPr>
        <p:spPr>
          <a:xfrm>
            <a:off x="7138147" y="2131360"/>
            <a:ext cx="1768288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Build predictive models.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C067F-6179-4FC3-BFA8-46A9B5D40BFF}"/>
              </a:ext>
            </a:extLst>
          </p:cNvPr>
          <p:cNvSpPr/>
          <p:nvPr/>
        </p:nvSpPr>
        <p:spPr>
          <a:xfrm>
            <a:off x="5064573" y="2131360"/>
            <a:ext cx="1768288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Tide generation and selection of associated variables.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9ED3C18-0962-4082-A671-957D086BCD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109737"/>
      </p:ext>
    </p:extLst>
  </p:cSld>
  <p:clrMapOvr>
    <a:masterClrMapping/>
  </p:clrMapOvr>
  <p:transition advTm="852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0" grpId="0" animBg="1"/>
      <p:bldP spid="3" grpId="0" animBg="1"/>
      <p:bldP spid="14" grpId="0" animBg="1"/>
      <p:bldP spid="4" grpId="0"/>
      <p:bldP spid="16" grpId="0"/>
      <p:bldP spid="21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739589" y="1176338"/>
            <a:ext cx="3681412" cy="3673475"/>
          </a:xfrm>
          <a:prstGeom prst="rect">
            <a:avLst/>
          </a:prstGeom>
          <a:ln w="3175">
            <a:solidFill>
              <a:srgbClr val="FF8700"/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IN" sz="2400" dirty="0">
                <a:solidFill>
                  <a:schemeClr val="bg1"/>
                </a:solidFill>
                <a:latin typeface="Dosis" panose="020B0604020202020204" charset="0"/>
              </a:rPr>
              <a:t>Research paper review 1</a:t>
            </a:r>
          </a:p>
          <a:p>
            <a:pPr lvl="0">
              <a:spcBef>
                <a:spcPts val="0"/>
              </a:spcBef>
              <a:buNone/>
            </a:pPr>
            <a:endParaRPr lang="en-IN" sz="24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Use of ML methods to build a decision support system for predicting the distribution of coastal ocean algal blooms based on remote sensing data in Monterey Bay.</a:t>
            </a: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To solve, Random Forest model using MODIS and MERIS satellite data and compare the results with SVM.[ 1 ]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title" idx="4294967295"/>
          </p:nvPr>
        </p:nvSpPr>
        <p:spPr>
          <a:xfrm>
            <a:off x="1112838" y="124037"/>
            <a:ext cx="7829456" cy="89121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4000" dirty="0">
                <a:solidFill>
                  <a:srgbClr val="FF8700"/>
                </a:solidFill>
              </a:rPr>
              <a:t>ADVANCED RESEARCH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body" idx="4294967295"/>
          </p:nvPr>
        </p:nvSpPr>
        <p:spPr>
          <a:xfrm>
            <a:off x="4595248" y="1176338"/>
            <a:ext cx="3681412" cy="3673475"/>
          </a:xfrm>
          <a:prstGeom prst="rect">
            <a:avLst/>
          </a:prstGeom>
          <a:ln w="3175">
            <a:solidFill>
              <a:srgbClr val="FF8700"/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400" dirty="0">
                <a:solidFill>
                  <a:schemeClr val="bg1"/>
                </a:solidFill>
                <a:latin typeface="Dosis" panose="020B0604020202020204" charset="0"/>
              </a:rPr>
              <a:t>Research paper review 2</a:t>
            </a:r>
          </a:p>
          <a:p>
            <a:pPr lvl="0" rtl="0">
              <a:spcBef>
                <a:spcPts val="0"/>
              </a:spcBef>
              <a:buNone/>
            </a:pPr>
            <a:endParaRPr lang="en-IN" sz="24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3 Deep learning models are used for prediction of chlorophyll-a,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Multilayer perceptron (MLP)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Recurrent neural network (RNN)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600" b="1" dirty="0">
                <a:solidFill>
                  <a:schemeClr val="bg1"/>
                </a:solidFill>
                <a:latin typeface="Dosis" panose="020B0604020202020204" charset="0"/>
              </a:rPr>
              <a:t>Long short-term memory, LSTM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Results were compared with those from OLS (ordinary least square) regression analysis and actual data based on the RSME. [ 2 ]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spcBef>
                <a:spcPts val="0"/>
              </a:spcBef>
              <a:buNone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AD4B34-C2B5-49F5-8DCE-2CDAC7DB5B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6231024"/>
      </p:ext>
    </p:extLst>
  </p:cSld>
  <p:clrMapOvr>
    <a:masterClrMapping/>
  </p:clrMapOvr>
  <p:transition advTm="1264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5" grpId="0" uiExpand="1" build="p" animBg="1"/>
      <p:bldP spid="16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-98474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DATASET</a:t>
            </a:r>
            <a:endParaRPr lang="en" sz="4000" dirty="0">
              <a:solidFill>
                <a:srgbClr val="FF8700"/>
              </a:solidFill>
            </a:endParaRPr>
          </a:p>
        </p:txBody>
      </p:sp>
      <p:pic>
        <p:nvPicPr>
          <p:cNvPr id="6146" name="Picture 2" descr="Image result for database png">
            <a:extLst>
              <a:ext uri="{FF2B5EF4-FFF2-40B4-BE49-F238E27FC236}">
                <a16:creationId xmlns:a16="http://schemas.microsoft.com/office/drawing/2014/main" id="{21D150BC-62F0-42E2-855A-B33317E2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1" y="752201"/>
            <a:ext cx="1075765" cy="10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5EE2979-978E-4D39-A357-BBFEF45398DA}"/>
              </a:ext>
            </a:extLst>
          </p:cNvPr>
          <p:cNvSpPr/>
          <p:nvPr/>
        </p:nvSpPr>
        <p:spPr>
          <a:xfrm flipV="1">
            <a:off x="4915229" y="1019671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1CB7449-C4CD-4EE8-8C1C-3C62C31BD26A}"/>
              </a:ext>
            </a:extLst>
          </p:cNvPr>
          <p:cNvSpPr/>
          <p:nvPr/>
        </p:nvSpPr>
        <p:spPr>
          <a:xfrm>
            <a:off x="4915229" y="868165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EF430D-750B-4AA5-9BD6-46FF509752EE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022804" y="868165"/>
            <a:ext cx="1" cy="1972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88A039-CFEE-482D-B4E3-D5D99B0177E6}"/>
              </a:ext>
            </a:extLst>
          </p:cNvPr>
          <p:cNvSpPr/>
          <p:nvPr/>
        </p:nvSpPr>
        <p:spPr>
          <a:xfrm flipV="1">
            <a:off x="3885665" y="1591492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BE4891-EA48-4D49-803C-882340ADFC44}"/>
              </a:ext>
            </a:extLst>
          </p:cNvPr>
          <p:cNvSpPr/>
          <p:nvPr/>
        </p:nvSpPr>
        <p:spPr>
          <a:xfrm>
            <a:off x="3882762" y="1201375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BE95D6-F2AD-4276-8C8B-83B96BDFD845}"/>
              </a:ext>
            </a:extLst>
          </p:cNvPr>
          <p:cNvCxnSpPr>
            <a:cxnSpLocks/>
          </p:cNvCxnSpPr>
          <p:nvPr/>
        </p:nvCxnSpPr>
        <p:spPr>
          <a:xfrm>
            <a:off x="3882761" y="1201375"/>
            <a:ext cx="2906" cy="44063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28B211-2E26-4DD4-A645-74B1DA8FE83B}"/>
              </a:ext>
            </a:extLst>
          </p:cNvPr>
          <p:cNvSpPr txBox="1"/>
          <p:nvPr/>
        </p:nvSpPr>
        <p:spPr>
          <a:xfrm>
            <a:off x="3882761" y="1826323"/>
            <a:ext cx="1140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Dosis" panose="020B0604020202020204" charset="0"/>
              </a:rPr>
              <a:t>200 OBSERVATION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6E7AC6-D4F1-4B3C-B109-19207EFECDEA}"/>
              </a:ext>
            </a:extLst>
          </p:cNvPr>
          <p:cNvSpPr txBox="1"/>
          <p:nvPr/>
        </p:nvSpPr>
        <p:spPr>
          <a:xfrm>
            <a:off x="4999356" y="812888"/>
            <a:ext cx="22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30% TESTING SET (60)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164FFC-7FCE-4EA2-BA1F-97D07E61C0FF}"/>
              </a:ext>
            </a:extLst>
          </p:cNvPr>
          <p:cNvSpPr txBox="1"/>
          <p:nvPr/>
        </p:nvSpPr>
        <p:spPr>
          <a:xfrm>
            <a:off x="2062235" y="1265404"/>
            <a:ext cx="22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70% TRAINING SET (140)</a:t>
            </a:r>
          </a:p>
        </p:txBody>
      </p:sp>
      <p:pic>
        <p:nvPicPr>
          <p:cNvPr id="6148" name="Picture 4" descr="https://archive.ics.uci.edu/ml/assets/logo.gif">
            <a:extLst>
              <a:ext uri="{FF2B5EF4-FFF2-40B4-BE49-F238E27FC236}">
                <a16:creationId xmlns:a16="http://schemas.microsoft.com/office/drawing/2014/main" id="{2E5B989C-4E0F-48E2-9107-423F431A1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78" y="132208"/>
            <a:ext cx="1886456" cy="60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B92413-CF99-40A1-9E6A-3DCB7AD5C50E}"/>
              </a:ext>
            </a:extLst>
          </p:cNvPr>
          <p:cNvSpPr/>
          <p:nvPr/>
        </p:nvSpPr>
        <p:spPr>
          <a:xfrm>
            <a:off x="168079" y="2874063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SEASON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9E156-875C-49AF-A694-3C000A8C476B}"/>
              </a:ext>
            </a:extLst>
          </p:cNvPr>
          <p:cNvSpPr/>
          <p:nvPr/>
        </p:nvSpPr>
        <p:spPr>
          <a:xfrm>
            <a:off x="2348648" y="2874063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SEASON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5519C-2552-4824-A380-A45589524859}"/>
              </a:ext>
            </a:extLst>
          </p:cNvPr>
          <p:cNvSpPr/>
          <p:nvPr/>
        </p:nvSpPr>
        <p:spPr>
          <a:xfrm>
            <a:off x="1253636" y="2874063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353A7D-8D14-4609-B773-E1D7E530D783}"/>
              </a:ext>
            </a:extLst>
          </p:cNvPr>
          <p:cNvSpPr/>
          <p:nvPr/>
        </p:nvSpPr>
        <p:spPr>
          <a:xfrm>
            <a:off x="168079" y="3375149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pH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116178-541F-4588-BBB3-6ECC912C1B6A}"/>
              </a:ext>
            </a:extLst>
          </p:cNvPr>
          <p:cNvSpPr/>
          <p:nvPr/>
        </p:nvSpPr>
        <p:spPr>
          <a:xfrm>
            <a:off x="2348648" y="3375149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99C3CD-C67C-420F-A1A9-AA331074FF7F}"/>
                  </a:ext>
                </a:extLst>
              </p:cNvPr>
              <p:cNvSpPr/>
              <p:nvPr/>
            </p:nvSpPr>
            <p:spPr>
              <a:xfrm>
                <a:off x="1253636" y="337514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99C3CD-C67C-420F-A1A9-AA331074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36" y="3375149"/>
                <a:ext cx="1004226" cy="26718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E64E17B-97A1-4CF2-819A-59C926375A54}"/>
                  </a:ext>
                </a:extLst>
              </p:cNvPr>
              <p:cNvSpPr/>
              <p:nvPr/>
            </p:nvSpPr>
            <p:spPr>
              <a:xfrm>
                <a:off x="3446006" y="337514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E64E17B-97A1-4CF2-819A-59C926375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06" y="3375149"/>
                <a:ext cx="1004226" cy="26718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8F9B754-5F8E-4D94-9C1D-FF4E09B90AA6}"/>
                  </a:ext>
                </a:extLst>
              </p:cNvPr>
              <p:cNvSpPr/>
              <p:nvPr/>
            </p:nvSpPr>
            <p:spPr>
              <a:xfrm>
                <a:off x="5626575" y="337514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8F9B754-5F8E-4D94-9C1D-FF4E09B90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75" y="3375149"/>
                <a:ext cx="1004226" cy="26718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0FABCF-EAC4-4B42-99D8-E772D70BBCCD}"/>
                  </a:ext>
                </a:extLst>
              </p:cNvPr>
              <p:cNvSpPr/>
              <p:nvPr/>
            </p:nvSpPr>
            <p:spPr>
              <a:xfrm>
                <a:off x="4531563" y="337514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NH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0FABCF-EAC4-4B42-99D8-E772D70B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563" y="3375149"/>
                <a:ext cx="1004226" cy="2671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81903515-317B-4F09-8568-9A5AE2CD0E66}"/>
              </a:ext>
            </a:extLst>
          </p:cNvPr>
          <p:cNvSpPr/>
          <p:nvPr/>
        </p:nvSpPr>
        <p:spPr>
          <a:xfrm>
            <a:off x="168079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6AE21-8144-46C3-B385-BA0CF188050C}"/>
              </a:ext>
            </a:extLst>
          </p:cNvPr>
          <p:cNvSpPr/>
          <p:nvPr/>
        </p:nvSpPr>
        <p:spPr>
          <a:xfrm>
            <a:off x="2348648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16B733-16F8-4A38-BC56-56ECB8B859B4}"/>
              </a:ext>
            </a:extLst>
          </p:cNvPr>
          <p:cNvSpPr/>
          <p:nvPr/>
        </p:nvSpPr>
        <p:spPr>
          <a:xfrm>
            <a:off x="1253636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BF5E71-045F-4BA2-9682-DBF98F774798}"/>
              </a:ext>
            </a:extLst>
          </p:cNvPr>
          <p:cNvSpPr/>
          <p:nvPr/>
        </p:nvSpPr>
        <p:spPr>
          <a:xfrm>
            <a:off x="3446006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CD3AA-EF45-44C0-89DE-F69582A7EDF6}"/>
              </a:ext>
            </a:extLst>
          </p:cNvPr>
          <p:cNvSpPr/>
          <p:nvPr/>
        </p:nvSpPr>
        <p:spPr>
          <a:xfrm>
            <a:off x="5626575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2E8C37-A172-4D7E-A233-624479E1DFF8}"/>
              </a:ext>
            </a:extLst>
          </p:cNvPr>
          <p:cNvSpPr/>
          <p:nvPr/>
        </p:nvSpPr>
        <p:spPr>
          <a:xfrm>
            <a:off x="4531563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5C1B49-2845-46A6-AE81-EFE9DDFDEA2F}"/>
              </a:ext>
            </a:extLst>
          </p:cNvPr>
          <p:cNvSpPr/>
          <p:nvPr/>
        </p:nvSpPr>
        <p:spPr>
          <a:xfrm>
            <a:off x="6721587" y="3876236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E312F7-B75E-43E7-9540-39613647B014}"/>
              </a:ext>
            </a:extLst>
          </p:cNvPr>
          <p:cNvSpPr txBox="1"/>
          <p:nvPr/>
        </p:nvSpPr>
        <p:spPr>
          <a:xfrm>
            <a:off x="97817" y="2640159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CATEGORICAL VARIABLES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FFC205-F8E3-4443-84E4-1D5B2E21D3DE}"/>
              </a:ext>
            </a:extLst>
          </p:cNvPr>
          <p:cNvSpPr/>
          <p:nvPr/>
        </p:nvSpPr>
        <p:spPr>
          <a:xfrm>
            <a:off x="7816599" y="3373139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Chla</a:t>
            </a: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41CB550-748C-420D-8950-1DEBB18E4F47}"/>
                  </a:ext>
                </a:extLst>
              </p:cNvPr>
              <p:cNvSpPr/>
              <p:nvPr/>
            </p:nvSpPr>
            <p:spPr>
              <a:xfrm>
                <a:off x="6721587" y="337313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PO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41CB550-748C-420D-8950-1DEBB18E4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87" y="3373139"/>
                <a:ext cx="1004226" cy="267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9FB5B2A-4112-43CB-8B17-156D819CAEFA}"/>
              </a:ext>
            </a:extLst>
          </p:cNvPr>
          <p:cNvSpPr txBox="1"/>
          <p:nvPr/>
        </p:nvSpPr>
        <p:spPr>
          <a:xfrm>
            <a:off x="7263110" y="3124377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CHEMICALS IN THE WATER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D886E9-1B2E-4561-BE9A-57259AE6C867}"/>
              </a:ext>
            </a:extLst>
          </p:cNvPr>
          <p:cNvSpPr txBox="1"/>
          <p:nvPr/>
        </p:nvSpPr>
        <p:spPr>
          <a:xfrm>
            <a:off x="77544" y="4143417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FREQUENCIES OF ALGAE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FB01952-F988-412C-AB05-C8E5DDB49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8187" y="3756074"/>
            <a:ext cx="2640342" cy="274320"/>
          </a:xfrm>
          <a:prstGeom prst="curvedConnector3">
            <a:avLst>
              <a:gd name="adj1" fmla="val -64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272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2" grpId="0" animBg="1"/>
      <p:bldP spid="13" grpId="0" animBg="1"/>
      <p:bldP spid="17" grpId="0"/>
      <p:bldP spid="19" grpId="0"/>
      <p:bldP spid="21" grpId="0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40" grpId="0" animBg="1"/>
      <p:bldP spid="40" grpId="1" animBg="1"/>
      <p:bldP spid="41" grpId="0" animBg="1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45">
            <a:extLst>
              <a:ext uri="{FF2B5EF4-FFF2-40B4-BE49-F238E27FC236}">
                <a16:creationId xmlns:a16="http://schemas.microsoft.com/office/drawing/2014/main" id="{7A94A9B7-9746-4444-925A-342C9230DCE7}"/>
              </a:ext>
            </a:extLst>
          </p:cNvPr>
          <p:cNvSpPr/>
          <p:nvPr/>
        </p:nvSpPr>
        <p:spPr>
          <a:xfrm>
            <a:off x="27370" y="2053698"/>
            <a:ext cx="1912322" cy="800599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100" dirty="0">
              <a:solidFill>
                <a:schemeClr val="bg1"/>
              </a:solidFill>
              <a:latin typeface="Dosis" panose="020B0604020202020204" charset="0"/>
              <a:ea typeface="Roboto" panose="020B0604020202020204" charset="0"/>
              <a:cs typeface="DokChampa" panose="020B0604020202020204" pitchFamily="34" charset="-34"/>
              <a:sym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DATA CLEANING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9" name="Shape 247">
            <a:extLst>
              <a:ext uri="{FF2B5EF4-FFF2-40B4-BE49-F238E27FC236}">
                <a16:creationId xmlns:a16="http://schemas.microsoft.com/office/drawing/2014/main" id="{E1876E11-1A96-45F8-9C75-D0D308175E4E}"/>
              </a:ext>
            </a:extLst>
          </p:cNvPr>
          <p:cNvSpPr/>
          <p:nvPr/>
        </p:nvSpPr>
        <p:spPr>
          <a:xfrm>
            <a:off x="1888396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0" name="Shape 248">
            <a:extLst>
              <a:ext uri="{FF2B5EF4-FFF2-40B4-BE49-F238E27FC236}">
                <a16:creationId xmlns:a16="http://schemas.microsoft.com/office/drawing/2014/main" id="{CB899528-E4F2-4453-8294-EBC2DA25D65E}"/>
              </a:ext>
            </a:extLst>
          </p:cNvPr>
          <p:cNvSpPr/>
          <p:nvPr/>
        </p:nvSpPr>
        <p:spPr>
          <a:xfrm>
            <a:off x="3657852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1" name="Shape 247">
            <a:extLst>
              <a:ext uri="{FF2B5EF4-FFF2-40B4-BE49-F238E27FC236}">
                <a16:creationId xmlns:a16="http://schemas.microsoft.com/office/drawing/2014/main" id="{CC118D9C-354F-4C14-8665-3B2DE8928B41}"/>
              </a:ext>
            </a:extLst>
          </p:cNvPr>
          <p:cNvSpPr/>
          <p:nvPr/>
        </p:nvSpPr>
        <p:spPr>
          <a:xfrm>
            <a:off x="5444614" y="2053698"/>
            <a:ext cx="1912322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Shape 248">
            <a:extLst>
              <a:ext uri="{FF2B5EF4-FFF2-40B4-BE49-F238E27FC236}">
                <a16:creationId xmlns:a16="http://schemas.microsoft.com/office/drawing/2014/main" id="{6FC86531-DDF5-4ADE-8735-6EF0A996D69D}"/>
              </a:ext>
            </a:extLst>
          </p:cNvPr>
          <p:cNvSpPr/>
          <p:nvPr/>
        </p:nvSpPr>
        <p:spPr>
          <a:xfrm>
            <a:off x="7296055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5BD09-D8A4-4817-9A91-A1E02DCBDD27}"/>
              </a:ext>
            </a:extLst>
          </p:cNvPr>
          <p:cNvSpPr txBox="1"/>
          <p:nvPr/>
        </p:nvSpPr>
        <p:spPr>
          <a:xfrm>
            <a:off x="27371" y="2973325"/>
            <a:ext cx="188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Ignoring all the cases are not complete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6F5B9-EEB1-4AE3-9E5A-64F11F67E8A1}"/>
              </a:ext>
            </a:extLst>
          </p:cNvPr>
          <p:cNvSpPr txBox="1"/>
          <p:nvPr/>
        </p:nvSpPr>
        <p:spPr>
          <a:xfrm>
            <a:off x="1888397" y="2973326"/>
            <a:ext cx="18075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Filtering the data with </a:t>
            </a:r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atleast</a:t>
            </a: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0.2% NA values and then storing the median in the place of NA values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BECF1-3D75-44DB-A63D-8047F24A16C0}"/>
              </a:ext>
            </a:extLst>
          </p:cNvPr>
          <p:cNvSpPr txBox="1"/>
          <p:nvPr/>
        </p:nvSpPr>
        <p:spPr>
          <a:xfrm>
            <a:off x="3657853" y="2973326"/>
            <a:ext cx="1821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Filtering the data with </a:t>
            </a:r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atleast</a:t>
            </a: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0.2% NA values and then performing Central Imputation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89055B-F3AD-4C4D-8EB4-5487134C75F8}"/>
              </a:ext>
            </a:extLst>
          </p:cNvPr>
          <p:cNvSpPr txBox="1"/>
          <p:nvPr/>
        </p:nvSpPr>
        <p:spPr>
          <a:xfrm>
            <a:off x="5465449" y="2973325"/>
            <a:ext cx="1891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 Using correlation and linear model.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E05F5-3CA1-41B3-95AA-F8E5D3F88FCF}"/>
              </a:ext>
            </a:extLst>
          </p:cNvPr>
          <p:cNvSpPr txBox="1"/>
          <p:nvPr/>
        </p:nvSpPr>
        <p:spPr>
          <a:xfrm>
            <a:off x="7356936" y="2974095"/>
            <a:ext cx="178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Using </a:t>
            </a:r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Knn</a:t>
            </a: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Imputation with k=10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3" name="Shape 560">
            <a:extLst>
              <a:ext uri="{FF2B5EF4-FFF2-40B4-BE49-F238E27FC236}">
                <a16:creationId xmlns:a16="http://schemas.microsoft.com/office/drawing/2014/main" id="{F44739C4-66B9-4BD3-9AAD-622FD592A9D7}"/>
              </a:ext>
            </a:extLst>
          </p:cNvPr>
          <p:cNvSpPr/>
          <p:nvPr/>
        </p:nvSpPr>
        <p:spPr>
          <a:xfrm>
            <a:off x="796573" y="2276910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98" name="Picture 2" descr="Image result for FILTERING PNG">
            <a:extLst>
              <a:ext uri="{FF2B5EF4-FFF2-40B4-BE49-F238E27FC236}">
                <a16:creationId xmlns:a16="http://schemas.microsoft.com/office/drawing/2014/main" id="{6820044D-24E0-4EFF-8CB0-08E657858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92" y="2191739"/>
            <a:ext cx="556276" cy="5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FILTERING PNG">
            <a:extLst>
              <a:ext uri="{FF2B5EF4-FFF2-40B4-BE49-F238E27FC236}">
                <a16:creationId xmlns:a16="http://schemas.microsoft.com/office/drawing/2014/main" id="{BFFAF549-9C5D-43A7-A7D6-70321FB22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09" y="2180981"/>
            <a:ext cx="556276" cy="5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KNN PNG">
            <a:extLst>
              <a:ext uri="{FF2B5EF4-FFF2-40B4-BE49-F238E27FC236}">
                <a16:creationId xmlns:a16="http://schemas.microsoft.com/office/drawing/2014/main" id="{70F30DAF-B6BD-455C-A2B9-AA7EDDA8D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451" y="2228364"/>
            <a:ext cx="433895" cy="39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CORRELATION PNG">
            <a:extLst>
              <a:ext uri="{FF2B5EF4-FFF2-40B4-BE49-F238E27FC236}">
                <a16:creationId xmlns:a16="http://schemas.microsoft.com/office/drawing/2014/main" id="{92E5AC8F-F454-4D40-B46D-AB0CFE4B7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10921" b="21436"/>
          <a:stretch/>
        </p:blipFill>
        <p:spPr bwMode="auto">
          <a:xfrm>
            <a:off x="6064365" y="2188983"/>
            <a:ext cx="644873" cy="5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770842C-1940-4A0B-9AC4-82805E60C9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395384"/>
      </p:ext>
    </p:extLst>
  </p:cSld>
  <p:clrMapOvr>
    <a:masterClrMapping/>
  </p:clrMapOvr>
  <p:transition advTm="1432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1" grpId="0"/>
      <p:bldP spid="27" grpId="0"/>
      <p:bldP spid="28" grpId="0"/>
      <p:bldP spid="29" grpId="0"/>
      <p:bldP spid="30" grpId="0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45">
            <a:extLst>
              <a:ext uri="{FF2B5EF4-FFF2-40B4-BE49-F238E27FC236}">
                <a16:creationId xmlns:a16="http://schemas.microsoft.com/office/drawing/2014/main" id="{7A94A9B7-9746-4444-925A-342C9230DCE7}"/>
              </a:ext>
            </a:extLst>
          </p:cNvPr>
          <p:cNvSpPr/>
          <p:nvPr/>
        </p:nvSpPr>
        <p:spPr>
          <a:xfrm>
            <a:off x="27370" y="2053698"/>
            <a:ext cx="1912322" cy="800599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>
                <a:solidFill>
                  <a:schemeClr val="tx1"/>
                </a:solidFill>
                <a:latin typeface="Dosis" panose="020B0604020202020204" charset="0"/>
                <a:ea typeface="Roboto" panose="020B0604020202020204" charset="0"/>
                <a:cs typeface="DokChampa" panose="020B0604020202020204" pitchFamily="34" charset="-34"/>
                <a:sym typeface="Roboto"/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SELECTION OF MODEL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 </a:t>
            </a:r>
            <a:r>
              <a:rPr lang="en-IN" sz="1400" dirty="0">
                <a:solidFill>
                  <a:srgbClr val="FF8700"/>
                </a:solidFill>
                <a:latin typeface="Dosis" panose="020B0604020202020204" charset="0"/>
              </a:rPr>
              <a:t> </a:t>
            </a:r>
            <a:endParaRPr lang="en-IN" dirty="0">
              <a:solidFill>
                <a:srgbClr val="FF8700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9" name="Shape 247">
            <a:extLst>
              <a:ext uri="{FF2B5EF4-FFF2-40B4-BE49-F238E27FC236}">
                <a16:creationId xmlns:a16="http://schemas.microsoft.com/office/drawing/2014/main" id="{E1876E11-1A96-45F8-9C75-D0D308175E4E}"/>
              </a:ext>
            </a:extLst>
          </p:cNvPr>
          <p:cNvSpPr/>
          <p:nvPr/>
        </p:nvSpPr>
        <p:spPr>
          <a:xfrm>
            <a:off x="1888396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8700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10" name="Shape 248">
            <a:extLst>
              <a:ext uri="{FF2B5EF4-FFF2-40B4-BE49-F238E27FC236}">
                <a16:creationId xmlns:a16="http://schemas.microsoft.com/office/drawing/2014/main" id="{CB899528-E4F2-4453-8294-EBC2DA25D65E}"/>
              </a:ext>
            </a:extLst>
          </p:cNvPr>
          <p:cNvSpPr/>
          <p:nvPr/>
        </p:nvSpPr>
        <p:spPr>
          <a:xfrm>
            <a:off x="3657852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8700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11" name="Shape 247">
            <a:extLst>
              <a:ext uri="{FF2B5EF4-FFF2-40B4-BE49-F238E27FC236}">
                <a16:creationId xmlns:a16="http://schemas.microsoft.com/office/drawing/2014/main" id="{CC118D9C-354F-4C14-8665-3B2DE8928B41}"/>
              </a:ext>
            </a:extLst>
          </p:cNvPr>
          <p:cNvSpPr/>
          <p:nvPr/>
        </p:nvSpPr>
        <p:spPr>
          <a:xfrm>
            <a:off x="5444614" y="2053698"/>
            <a:ext cx="1912322" cy="790356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8700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12" name="Shape 248">
            <a:extLst>
              <a:ext uri="{FF2B5EF4-FFF2-40B4-BE49-F238E27FC236}">
                <a16:creationId xmlns:a16="http://schemas.microsoft.com/office/drawing/2014/main" id="{6FC86531-DDF5-4ADE-8735-6EF0A996D69D}"/>
              </a:ext>
            </a:extLst>
          </p:cNvPr>
          <p:cNvSpPr/>
          <p:nvPr/>
        </p:nvSpPr>
        <p:spPr>
          <a:xfrm>
            <a:off x="7296055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solidFill>
                  <a:srgbClr val="FF8700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5BD09-D8A4-4817-9A91-A1E02DCBDD27}"/>
              </a:ext>
            </a:extLst>
          </p:cNvPr>
          <p:cNvSpPr txBox="1"/>
          <p:nvPr/>
        </p:nvSpPr>
        <p:spPr>
          <a:xfrm>
            <a:off x="27371" y="2973325"/>
            <a:ext cx="18849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Performing and improvising linear model for algae type 1 prediction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6F5B9-EEB1-4AE3-9E5A-64F11F67E8A1}"/>
              </a:ext>
            </a:extLst>
          </p:cNvPr>
          <p:cNvSpPr txBox="1"/>
          <p:nvPr/>
        </p:nvSpPr>
        <p:spPr>
          <a:xfrm>
            <a:off x="1888397" y="2973326"/>
            <a:ext cx="1807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Performing and pruning regression trees algorithm for algae type 1 prediction</a:t>
            </a:r>
            <a:endParaRPr lang="en" dirty="0">
              <a:solidFill>
                <a:srgbClr val="FF8700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BECF1-3D75-44DB-A63D-8047F24A16C0}"/>
              </a:ext>
            </a:extLst>
          </p:cNvPr>
          <p:cNvSpPr txBox="1"/>
          <p:nvPr/>
        </p:nvSpPr>
        <p:spPr>
          <a:xfrm>
            <a:off x="3657853" y="2973326"/>
            <a:ext cx="1821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Calculating the errors of both the models and plotting the graph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89055B-F3AD-4C4D-8EB4-5487134C75F8}"/>
              </a:ext>
            </a:extLst>
          </p:cNvPr>
          <p:cNvSpPr txBox="1"/>
          <p:nvPr/>
        </p:nvSpPr>
        <p:spPr>
          <a:xfrm>
            <a:off x="5465449" y="2973325"/>
            <a:ext cx="1891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We identify the bad predictions</a:t>
            </a:r>
            <a:endParaRPr lang="en" dirty="0">
              <a:solidFill>
                <a:srgbClr val="FF8700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E05F5-3CA1-41B3-95AA-F8E5D3F88FCF}"/>
              </a:ext>
            </a:extLst>
          </p:cNvPr>
          <p:cNvSpPr txBox="1"/>
          <p:nvPr/>
        </p:nvSpPr>
        <p:spPr>
          <a:xfrm>
            <a:off x="7356936" y="2974095"/>
            <a:ext cx="1782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Removing the negative values to improvise the performance</a:t>
            </a:r>
            <a:endParaRPr lang="en" dirty="0">
              <a:solidFill>
                <a:srgbClr val="FF8700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8831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1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K FOLD CROSS VALIDATION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7" name="Shape 198">
            <a:extLst>
              <a:ext uri="{FF2B5EF4-FFF2-40B4-BE49-F238E27FC236}">
                <a16:creationId xmlns:a16="http://schemas.microsoft.com/office/drawing/2014/main" id="{304678DB-4D6E-47D6-AC46-F58EDA09369A}"/>
              </a:ext>
            </a:extLst>
          </p:cNvPr>
          <p:cNvSpPr/>
          <p:nvPr/>
        </p:nvSpPr>
        <p:spPr>
          <a:xfrm>
            <a:off x="784533" y="189314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Dosis" panose="020B0604020202020204" charset="0"/>
              </a:rPr>
              <a:t>K IS THE NUMBER OF ROWS FOR TRAINING (RANDOMLY SELECTED)</a:t>
            </a:r>
          </a:p>
        </p:txBody>
      </p:sp>
      <p:sp>
        <p:nvSpPr>
          <p:cNvPr id="8" name="Shape 199">
            <a:extLst>
              <a:ext uri="{FF2B5EF4-FFF2-40B4-BE49-F238E27FC236}">
                <a16:creationId xmlns:a16="http://schemas.microsoft.com/office/drawing/2014/main" id="{3B78F04E-BE97-4929-A8A1-21F2CECC046B}"/>
              </a:ext>
            </a:extLst>
          </p:cNvPr>
          <p:cNvSpPr/>
          <p:nvPr/>
        </p:nvSpPr>
        <p:spPr>
          <a:xfrm>
            <a:off x="5947167" y="189314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Dosis" panose="020B0604020202020204" charset="0"/>
              </a:rPr>
              <a:t>BASED ON NORMALIZED LMSE VALUE SELECT THE BEST MODEL SUITABLE FOR THAT TYPE OF ALGAE.</a:t>
            </a:r>
          </a:p>
        </p:txBody>
      </p:sp>
      <p:sp>
        <p:nvSpPr>
          <p:cNvPr id="9" name="Shape 198">
            <a:extLst>
              <a:ext uri="{FF2B5EF4-FFF2-40B4-BE49-F238E27FC236}">
                <a16:creationId xmlns:a16="http://schemas.microsoft.com/office/drawing/2014/main" id="{9510B135-D462-4531-BFB3-479ED584637B}"/>
              </a:ext>
            </a:extLst>
          </p:cNvPr>
          <p:cNvSpPr/>
          <p:nvPr/>
        </p:nvSpPr>
        <p:spPr>
          <a:xfrm>
            <a:off x="3365850" y="189314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10 ROWS PERFORM LINEAR MODEL, RANDOM FOREST,  REGRESSION TREE</a:t>
            </a:r>
          </a:p>
        </p:txBody>
      </p:sp>
    </p:spTree>
    <p:extLst>
      <p:ext uri="{BB962C8B-B14F-4D97-AF65-F5344CB8AC3E}">
        <p14:creationId xmlns:p14="http://schemas.microsoft.com/office/powerpoint/2010/main" val="2753464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6.1|13.2|1.9|3.5|13.7|20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5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3|20.6|32.5|27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8|3|0.5"/>
</p:tagLst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519</TotalTime>
  <Words>537</Words>
  <Application>Microsoft Office PowerPoint</Application>
  <PresentationFormat>On-screen Show (16:9)</PresentationFormat>
  <Paragraphs>135</Paragraphs>
  <Slides>14</Slides>
  <Notes>8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DokChampa</vt:lpstr>
      <vt:lpstr>Arial</vt:lpstr>
      <vt:lpstr>Dosis</vt:lpstr>
      <vt:lpstr>Roboto</vt:lpstr>
      <vt:lpstr>Cambria Math</vt:lpstr>
      <vt:lpstr>William template</vt:lpstr>
      <vt:lpstr>PREDICTING ALGAE BLOOMS</vt:lpstr>
      <vt:lpstr>AGENDA</vt:lpstr>
      <vt:lpstr>PowerPoint Presentation</vt:lpstr>
      <vt:lpstr>PowerPoint Presentation</vt:lpstr>
      <vt:lpstr>ADVANCED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ALGAE BLOOMS</dc:title>
  <cp:lastModifiedBy>madhurn16294@gmail.com</cp:lastModifiedBy>
  <cp:revision>40</cp:revision>
  <dcterms:modified xsi:type="dcterms:W3CDTF">2019-03-02T05:32:29Z</dcterms:modified>
</cp:coreProperties>
</file>